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handoutMasterIdLst>
    <p:handoutMasterId r:id="rId35"/>
  </p:handoutMasterIdLst>
  <p:sldIdLst>
    <p:sldId id="258" r:id="rId2"/>
    <p:sldId id="264" r:id="rId3"/>
    <p:sldId id="265" r:id="rId4"/>
    <p:sldId id="266" r:id="rId5"/>
    <p:sldId id="267" r:id="rId6"/>
    <p:sldId id="284" r:id="rId7"/>
    <p:sldId id="268" r:id="rId8"/>
    <p:sldId id="285" r:id="rId9"/>
    <p:sldId id="322" r:id="rId10"/>
    <p:sldId id="286" r:id="rId11"/>
    <p:sldId id="289" r:id="rId12"/>
    <p:sldId id="290" r:id="rId13"/>
    <p:sldId id="293" r:id="rId14"/>
    <p:sldId id="294" r:id="rId15"/>
    <p:sldId id="269" r:id="rId16"/>
    <p:sldId id="270" r:id="rId17"/>
    <p:sldId id="297" r:id="rId18"/>
    <p:sldId id="323" r:id="rId19"/>
    <p:sldId id="301" r:id="rId20"/>
    <p:sldId id="302" r:id="rId21"/>
    <p:sldId id="305" r:id="rId22"/>
    <p:sldId id="306" r:id="rId23"/>
    <p:sldId id="279" r:id="rId24"/>
    <p:sldId id="309" r:id="rId25"/>
    <p:sldId id="310" r:id="rId26"/>
    <p:sldId id="324" r:id="rId27"/>
    <p:sldId id="317" r:id="rId28"/>
    <p:sldId id="319" r:id="rId29"/>
    <p:sldId id="318" r:id="rId30"/>
    <p:sldId id="320" r:id="rId31"/>
    <p:sldId id="321" r:id="rId32"/>
    <p:sldId id="325" r:id="rId33"/>
  </p:sldIdLst>
  <p:sldSz cx="9144000" cy="6858000" type="screen4x3"/>
  <p:notesSz cx="10234613"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99" autoAdjust="0"/>
    <p:restoredTop sz="94660"/>
  </p:normalViewPr>
  <p:slideViewPr>
    <p:cSldViewPr>
      <p:cViewPr>
        <p:scale>
          <a:sx n="80" d="100"/>
          <a:sy n="80" d="100"/>
        </p:scale>
        <p:origin x="-96" y="-54"/>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2208" y="-114"/>
      </p:cViewPr>
      <p:guideLst>
        <p:guide orient="horz" pos="2236"/>
        <p:guide pos="32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34.wmf"/><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34999" cy="354965"/>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797248" y="0"/>
            <a:ext cx="4434999" cy="354965"/>
          </a:xfrm>
          <a:prstGeom prst="rect">
            <a:avLst/>
          </a:prstGeom>
        </p:spPr>
        <p:txBody>
          <a:bodyPr vert="horz" lIns="96661" tIns="48331" rIns="96661" bIns="48331" rtlCol="0"/>
          <a:lstStyle>
            <a:lvl1pPr algn="r">
              <a:defRPr sz="1300"/>
            </a:lvl1pPr>
          </a:lstStyle>
          <a:p>
            <a:fld id="{0D4401D5-BB09-42C9-96BB-BD451BCF4E84}" type="datetimeFigureOut">
              <a:rPr lang="en-US" smtClean="0"/>
              <a:pPr/>
              <a:t>1/19/2018</a:t>
            </a:fld>
            <a:endParaRPr lang="en-US"/>
          </a:p>
        </p:txBody>
      </p:sp>
      <p:sp>
        <p:nvSpPr>
          <p:cNvPr id="4" name="Footer Placeholder 3"/>
          <p:cNvSpPr>
            <a:spLocks noGrp="1"/>
          </p:cNvSpPr>
          <p:nvPr>
            <p:ph type="ftr" sz="quarter" idx="2"/>
          </p:nvPr>
        </p:nvSpPr>
        <p:spPr>
          <a:xfrm>
            <a:off x="1" y="6743103"/>
            <a:ext cx="4434999" cy="354965"/>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797248" y="6743103"/>
            <a:ext cx="4434999" cy="354965"/>
          </a:xfrm>
          <a:prstGeom prst="rect">
            <a:avLst/>
          </a:prstGeom>
        </p:spPr>
        <p:txBody>
          <a:bodyPr vert="horz" lIns="96661" tIns="48331" rIns="96661" bIns="48331" rtlCol="0" anchor="b"/>
          <a:lstStyle>
            <a:lvl1pPr algn="r">
              <a:defRPr sz="1300"/>
            </a:lvl1pPr>
          </a:lstStyle>
          <a:p>
            <a:fld id="{7D9A086C-9F62-415B-BFBD-5BA5487C7E5F}" type="slidenum">
              <a:rPr lang="en-US" smtClean="0"/>
              <a:pPr/>
              <a:t>‹#›</a:t>
            </a:fld>
            <a:endParaRPr lang="en-US"/>
          </a:p>
        </p:txBody>
      </p:sp>
    </p:spTree>
    <p:extLst>
      <p:ext uri="{BB962C8B-B14F-4D97-AF65-F5344CB8AC3E}">
        <p14:creationId xmlns:p14="http://schemas.microsoft.com/office/powerpoint/2010/main" val="3690579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34999" cy="354965"/>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797248" y="0"/>
            <a:ext cx="4434999" cy="354965"/>
          </a:xfrm>
          <a:prstGeom prst="rect">
            <a:avLst/>
          </a:prstGeom>
        </p:spPr>
        <p:txBody>
          <a:bodyPr vert="horz" lIns="96661" tIns="48331" rIns="96661" bIns="48331" rtlCol="0"/>
          <a:lstStyle>
            <a:lvl1pPr algn="r">
              <a:defRPr sz="1300"/>
            </a:lvl1pPr>
          </a:lstStyle>
          <a:p>
            <a:fld id="{88B61AC7-0D60-419A-A160-8F3333A4A120}" type="datetimeFigureOut">
              <a:rPr lang="en-US" smtClean="0"/>
              <a:pPr/>
              <a:t>1/19/2018</a:t>
            </a:fld>
            <a:endParaRPr lang="en-US"/>
          </a:p>
        </p:txBody>
      </p:sp>
      <p:sp>
        <p:nvSpPr>
          <p:cNvPr id="4" name="Slide Image Placeholder 3"/>
          <p:cNvSpPr>
            <a:spLocks noGrp="1" noRot="1" noChangeAspect="1"/>
          </p:cNvSpPr>
          <p:nvPr>
            <p:ph type="sldImg" idx="2"/>
          </p:nvPr>
        </p:nvSpPr>
        <p:spPr>
          <a:xfrm>
            <a:off x="3341688" y="531813"/>
            <a:ext cx="3552825" cy="266382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1023463" y="3372168"/>
            <a:ext cx="8187690" cy="3194685"/>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743103"/>
            <a:ext cx="4434999" cy="354965"/>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797248" y="6743103"/>
            <a:ext cx="4434999" cy="354965"/>
          </a:xfrm>
          <a:prstGeom prst="rect">
            <a:avLst/>
          </a:prstGeom>
        </p:spPr>
        <p:txBody>
          <a:bodyPr vert="horz" lIns="96661" tIns="48331" rIns="96661" bIns="48331" rtlCol="0" anchor="b"/>
          <a:lstStyle>
            <a:lvl1pPr algn="r">
              <a:defRPr sz="1300"/>
            </a:lvl1pPr>
          </a:lstStyle>
          <a:p>
            <a:fld id="{A4569257-BFEC-4F0D-8BC6-C9C5FC550FF1}" type="slidenum">
              <a:rPr lang="en-US" smtClean="0"/>
              <a:pPr/>
              <a:t>‹#›</a:t>
            </a:fld>
            <a:endParaRPr lang="en-US"/>
          </a:p>
        </p:txBody>
      </p:sp>
    </p:spTree>
    <p:extLst>
      <p:ext uri="{BB962C8B-B14F-4D97-AF65-F5344CB8AC3E}">
        <p14:creationId xmlns:p14="http://schemas.microsoft.com/office/powerpoint/2010/main" val="1796439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0935C93-64F7-4745-863B-6164FAB9D8E3}" type="slidenum">
              <a:rPr lang="en-US"/>
              <a:pPr/>
              <a:t>2</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0514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7A5B4C-8405-4C96-AC41-5ECD4D9545A2}" type="slidenum">
              <a:rPr lang="en-US"/>
              <a:pPr/>
              <a:t>3</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7824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ED1452-EB57-4719-82A3-A93F6BAAE7D2}" type="slidenum">
              <a:rPr lang="en-US"/>
              <a:pPr/>
              <a:t>4</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8679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51A81-32B2-4762-8143-DB57A136C732}" type="slidenum">
              <a:rPr lang="en-US"/>
              <a:pPr/>
              <a:t>5</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1898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51A81-32B2-4762-8143-DB57A136C732}" type="slidenum">
              <a:rPr lang="en-US"/>
              <a:pPr/>
              <a:t>6</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60433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3F218-4AE7-4F0B-B9DC-BE55033EC27B}" type="slidenum">
              <a:rPr lang="en-US"/>
              <a:pPr/>
              <a:t>7</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78940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8E7D92-CA0C-4E32-A158-C5E9AE432C5B}" type="slidenum">
              <a:rPr lang="en-US"/>
              <a:pPr/>
              <a:t>15</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5010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CAE53A-E32E-4E5C-83E4-23EF4A7A82E5}" type="slidenum">
              <a:rPr lang="en-US"/>
              <a:pPr/>
              <a:t>16</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72008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CCE95F-4C22-4649-AAE4-F2A317A72098}" type="slidenum">
              <a:rPr lang="en-US"/>
              <a:pPr/>
              <a:t>23</a:t>
            </a:fld>
            <a:endParaRPr lang="en-US"/>
          </a:p>
        </p:txBody>
      </p:sp>
      <p:sp>
        <p:nvSpPr>
          <p:cNvPr id="76802" name="Rectangle 2050"/>
          <p:cNvSpPr>
            <a:spLocks noGrp="1" noRot="1" noChangeAspect="1" noChangeArrowheads="1" noTextEdit="1"/>
          </p:cNvSpPr>
          <p:nvPr>
            <p:ph type="sldImg"/>
          </p:nvPr>
        </p:nvSpPr>
        <p:spPr>
          <a:ln/>
        </p:spPr>
      </p:sp>
      <p:sp>
        <p:nvSpPr>
          <p:cNvPr id="76803" name="Rectangle 2051"/>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6342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9"/>
          <p:cNvSpPr>
            <a:spLocks noGrp="1" noChangeArrowheads="1"/>
          </p:cNvSpPr>
          <p:nvPr>
            <p:ph type="dt" sz="half" idx="10"/>
          </p:nvPr>
        </p:nvSpPr>
        <p:spPr>
          <a:ln/>
        </p:spPr>
        <p:txBody>
          <a:bodyPr/>
          <a:lstStyle>
            <a:lvl1pPr>
              <a:defRPr/>
            </a:lvl1pPr>
          </a:lstStyle>
          <a:p>
            <a:fld id="{7DE33D51-A5EC-424A-992B-11677AE2FC96}" type="datetime1">
              <a:rPr lang="en-US" smtClean="0"/>
              <a:t>1/19/2018</a:t>
            </a:fld>
            <a:endParaRPr lang="en-US" dirty="0"/>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fld id="{9805F3A0-3643-4A5E-B423-8AB1E79E952E}" type="datetime1">
              <a:rPr lang="en-US" smtClean="0"/>
              <a:t>1/19/2018</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5626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fld id="{1B81FD0E-E221-4750-B2B4-E1BDE15650F4}" type="datetime1">
              <a:rPr lang="en-US" smtClean="0"/>
              <a:t>1/19/2018</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1900">
                <a:latin typeface="Tahoma" pitchFamily="34" charset="0"/>
                <a:cs typeface="Tahoma" pitchFamily="34" charset="0"/>
              </a:defRPr>
            </a:lvl1pPr>
            <a:lvl2pPr>
              <a:defRPr sz="1900">
                <a:latin typeface="Tahoma" pitchFamily="34" charset="0"/>
                <a:cs typeface="Tahoma" pitchFamily="34" charset="0"/>
              </a:defRPr>
            </a:lvl2pPr>
            <a:lvl3pPr>
              <a:defRPr sz="1900">
                <a:latin typeface="Tahoma" pitchFamily="34" charset="0"/>
                <a:cs typeface="Tahoma" pitchFamily="34" charset="0"/>
              </a:defRPr>
            </a:lvl3pPr>
            <a:lvl4pPr>
              <a:defRPr sz="1900">
                <a:latin typeface="Tahoma" pitchFamily="34" charset="0"/>
                <a:cs typeface="Tahoma" pitchFamily="34" charset="0"/>
              </a:defRPr>
            </a:lvl4pPr>
            <a:lvl5pPr>
              <a:defRPr sz="1900">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fld id="{587A3223-18C9-4E5E-8B28-D3D803AACFA9}" type="datetime1">
              <a:rPr lang="en-US" smtClean="0"/>
              <a:t>1/19/2018</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fld id="{ECEA6F4D-1248-42EE-A47D-CEACEAE99D4E}" type="datetime1">
              <a:rPr lang="en-US" smtClean="0"/>
              <a:t>1/19/2018</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447800"/>
            <a:ext cx="3810000" cy="4495800"/>
          </a:xfrm>
        </p:spPr>
        <p:txBody>
          <a:bodyPr/>
          <a:lstStyle>
            <a:lvl1pPr>
              <a:defRPr sz="1900"/>
            </a:lvl1pPr>
            <a:lvl2pPr>
              <a:defRPr sz="1900"/>
            </a:lvl2pPr>
            <a:lvl3pPr>
              <a:defRPr sz="1900"/>
            </a:lvl3pPr>
            <a:lvl4pPr>
              <a:defRPr sz="1900"/>
            </a:lvl4pPr>
            <a:lvl5pPr>
              <a:defRPr sz="19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3810000" cy="4495800"/>
          </a:xfrm>
        </p:spPr>
        <p:txBody>
          <a:bodyPr/>
          <a:lstStyle>
            <a:lvl1pPr>
              <a:defRPr sz="1900">
                <a:latin typeface="Tahoma" pitchFamily="34" charset="0"/>
                <a:cs typeface="Tahoma" pitchFamily="34" charset="0"/>
              </a:defRPr>
            </a:lvl1pPr>
            <a:lvl2pPr>
              <a:defRPr sz="1900">
                <a:latin typeface="Tahoma" pitchFamily="34" charset="0"/>
                <a:cs typeface="Tahoma" pitchFamily="34" charset="0"/>
              </a:defRPr>
            </a:lvl2pPr>
            <a:lvl3pPr>
              <a:defRPr sz="1900">
                <a:latin typeface="Tahoma" pitchFamily="34" charset="0"/>
                <a:cs typeface="Tahoma" pitchFamily="34" charset="0"/>
              </a:defRPr>
            </a:lvl3pPr>
            <a:lvl4pPr>
              <a:defRPr sz="1900">
                <a:latin typeface="Tahoma" pitchFamily="34" charset="0"/>
                <a:cs typeface="Tahoma" pitchFamily="34" charset="0"/>
              </a:defRPr>
            </a:lvl4pPr>
            <a:lvl5pPr>
              <a:defRPr sz="19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dt" sz="half" idx="10"/>
          </p:nvPr>
        </p:nvSpPr>
        <p:spPr>
          <a:ln/>
        </p:spPr>
        <p:txBody>
          <a:bodyPr/>
          <a:lstStyle>
            <a:lvl1pPr>
              <a:defRPr/>
            </a:lvl1pPr>
          </a:lstStyle>
          <a:p>
            <a:fld id="{2D6E9151-1F7C-472E-B964-5F3F634B7B2D}" type="datetime1">
              <a:rPr lang="en-US" smtClean="0"/>
              <a:t>1/19/2018</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900"/>
            </a:lvl1pPr>
            <a:lvl2pPr>
              <a:defRPr sz="1900"/>
            </a:lvl2pPr>
            <a:lvl3pPr>
              <a:defRPr sz="1900"/>
            </a:lvl3pPr>
            <a:lvl4pPr>
              <a:defRPr sz="1900"/>
            </a:lvl4pPr>
            <a:lvl5pPr>
              <a:defRPr sz="19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900"/>
            </a:lvl1pPr>
            <a:lvl2pPr>
              <a:defRPr sz="1900"/>
            </a:lvl2pPr>
            <a:lvl3pPr>
              <a:defRPr sz="1900"/>
            </a:lvl3pPr>
            <a:lvl4pPr>
              <a:defRPr sz="1900"/>
            </a:lvl4pPr>
            <a:lvl5pPr>
              <a:defRPr sz="19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10"/>
          </p:nvPr>
        </p:nvSpPr>
        <p:spPr>
          <a:ln/>
        </p:spPr>
        <p:txBody>
          <a:bodyPr/>
          <a:lstStyle>
            <a:lvl1pPr>
              <a:defRPr/>
            </a:lvl1pPr>
          </a:lstStyle>
          <a:p>
            <a:fld id="{DE550DE2-F375-4CE7-BD6F-E48104DBC8F8}" type="datetime1">
              <a:rPr lang="en-US" smtClean="0"/>
              <a:t>1/19/2018</a:t>
            </a:fld>
            <a:endParaRPr lang="en-US"/>
          </a:p>
        </p:txBody>
      </p:sp>
      <p:sp>
        <p:nvSpPr>
          <p:cNvPr id="8" name="Rectangle 10"/>
          <p:cNvSpPr>
            <a:spLocks noGrp="1" noChangeArrowheads="1"/>
          </p:cNvSpPr>
          <p:nvPr>
            <p:ph type="ftr" sz="quarter" idx="11"/>
          </p:nvPr>
        </p:nvSpPr>
        <p:spPr>
          <a:ln/>
        </p:spPr>
        <p:txBody>
          <a:bodyPr/>
          <a:lstStyle>
            <a:lvl1pPr>
              <a:defRPr/>
            </a:lvl1pPr>
          </a:lstStyle>
          <a:p>
            <a:endParaRPr lang="en-US"/>
          </a:p>
        </p:txBody>
      </p:sp>
      <p:sp>
        <p:nvSpPr>
          <p:cNvPr id="9"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fld id="{29284223-253C-4DEC-80A7-8B6F760555AF}" type="datetime1">
              <a:rPr lang="en-US" smtClean="0"/>
              <a:t>1/19/2018</a:t>
            </a:fld>
            <a:endParaRPr lang="en-US"/>
          </a:p>
        </p:txBody>
      </p:sp>
      <p:sp>
        <p:nvSpPr>
          <p:cNvPr id="4" name="Rectangle 10"/>
          <p:cNvSpPr>
            <a:spLocks noGrp="1" noChangeArrowheads="1"/>
          </p:cNvSpPr>
          <p:nvPr>
            <p:ph type="ftr" sz="quarter" idx="11"/>
          </p:nvPr>
        </p:nvSpPr>
        <p:spPr>
          <a:ln/>
        </p:spPr>
        <p:txBody>
          <a:bodyPr/>
          <a:lstStyle>
            <a:lvl1pPr>
              <a:defRPr/>
            </a:lvl1pPr>
          </a:lstStyle>
          <a:p>
            <a:endParaRPr lang="en-US"/>
          </a:p>
        </p:txBody>
      </p:sp>
      <p:sp>
        <p:nvSpPr>
          <p:cNvPr id="5"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fld id="{6247E4D2-206B-4F8A-9024-9BF7C012E75D}" type="datetime1">
              <a:rPr lang="en-US" smtClean="0"/>
              <a:t>1/19/2018</a:t>
            </a:fld>
            <a:endParaRPr lang="en-US"/>
          </a:p>
        </p:txBody>
      </p:sp>
      <p:sp>
        <p:nvSpPr>
          <p:cNvPr id="3" name="Rectangle 10"/>
          <p:cNvSpPr>
            <a:spLocks noGrp="1" noChangeArrowheads="1"/>
          </p:cNvSpPr>
          <p:nvPr>
            <p:ph type="ftr" sz="quarter" idx="11"/>
          </p:nvPr>
        </p:nvSpPr>
        <p:spPr>
          <a:ln/>
        </p:spPr>
        <p:txBody>
          <a:bodyPr/>
          <a:lstStyle>
            <a:lvl1pPr>
              <a:defRPr/>
            </a:lvl1pPr>
          </a:lstStyle>
          <a:p>
            <a:endParaRPr lang="en-US"/>
          </a:p>
        </p:txBody>
      </p:sp>
      <p:sp>
        <p:nvSpPr>
          <p:cNvPr id="4"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1900"/>
            </a:lvl1pPr>
            <a:lvl2pPr>
              <a:defRPr sz="1900"/>
            </a:lvl2pPr>
            <a:lvl3pPr>
              <a:defRPr sz="1900"/>
            </a:lvl3pPr>
            <a:lvl4pPr>
              <a:defRPr sz="1900"/>
            </a:lvl4pPr>
            <a:lvl5pPr>
              <a:defRPr sz="19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fld id="{06463DFE-60B9-4B2C-8440-B6F3EAAC1373}" type="datetime1">
              <a:rPr lang="en-US" smtClean="0"/>
              <a:t>1/19/2018</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fld id="{29F6CA50-3469-4AD9-B8BA-809673B9DD63}" type="datetime1">
              <a:rPr lang="en-US" smtClean="0"/>
              <a:t>1/19/2018</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685800" y="381000"/>
            <a:ext cx="7772400" cy="6309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8"/>
          <p:cNvSpPr>
            <a:spLocks noGrp="1" noChangeArrowheads="1"/>
          </p:cNvSpPr>
          <p:nvPr>
            <p:ph type="body" idx="1"/>
          </p:nvPr>
        </p:nvSpPr>
        <p:spPr bwMode="auto">
          <a:xfrm>
            <a:off x="685800" y="14478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3" name="Rectangle 9"/>
          <p:cNvSpPr>
            <a:spLocks noGrp="1" noChangeArrowheads="1"/>
          </p:cNvSpPr>
          <p:nvPr>
            <p:ph type="dt" sz="half" idx="2"/>
          </p:nvPr>
        </p:nvSpPr>
        <p:spPr bwMode="auto">
          <a:xfrm>
            <a:off x="685800" y="6096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fld id="{F25DCC52-F1A0-48D5-A36F-BF303709EB00}" type="datetime1">
              <a:rPr lang="en-US" smtClean="0"/>
              <a:t>1/19/2018</a:t>
            </a:fld>
            <a:endParaRPr lang="en-US" dirty="0"/>
          </a:p>
        </p:txBody>
      </p:sp>
      <p:sp>
        <p:nvSpPr>
          <p:cNvPr id="1034" name="Rectangle 10"/>
          <p:cNvSpPr>
            <a:spLocks noGrp="1" noChangeArrowheads="1"/>
          </p:cNvSpPr>
          <p:nvPr>
            <p:ph type="ftr" sz="quarter" idx="3"/>
          </p:nvPr>
        </p:nvSpPr>
        <p:spPr bwMode="auto">
          <a:xfrm>
            <a:off x="3124200" y="6096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endParaRPr lang="en-US"/>
          </a:p>
        </p:txBody>
      </p:sp>
      <p:sp>
        <p:nvSpPr>
          <p:cNvPr id="1035" name="Rectangle 11"/>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endParaRPr lang="en-US" dirty="0"/>
          </a:p>
        </p:txBody>
      </p:sp>
      <p:sp>
        <p:nvSpPr>
          <p:cNvPr id="9" name="Rectangle 12"/>
          <p:cNvSpPr>
            <a:spLocks noChangeArrowheads="1"/>
          </p:cNvSpPr>
          <p:nvPr userDrawn="1"/>
        </p:nvSpPr>
        <p:spPr bwMode="auto">
          <a:xfrm>
            <a:off x="0" y="6601968"/>
            <a:ext cx="2590800" cy="256032"/>
          </a:xfrm>
          <a:prstGeom prst="rect">
            <a:avLst/>
          </a:prstGeom>
          <a:noFill/>
          <a:ln w="9525">
            <a:noFill/>
            <a:miter lim="800000"/>
            <a:headEnd/>
            <a:tailEnd/>
          </a:ln>
          <a:effectLst/>
        </p:spPr>
        <p:txBody>
          <a:bodyPr/>
          <a:lstStyle/>
          <a:p>
            <a:pPr eaLnBrk="0" hangingPunct="0">
              <a:defRPr/>
            </a:pPr>
            <a:r>
              <a:rPr lang="en-US" sz="1200" dirty="0">
                <a:latin typeface="Comic Sans MS" pitchFamily="66" charset="0"/>
              </a:rPr>
              <a:t>MEE </a:t>
            </a:r>
            <a:r>
              <a:rPr lang="en-US" sz="1200" dirty="0" smtClean="0">
                <a:latin typeface="Comic Sans MS" pitchFamily="66" charset="0"/>
              </a:rPr>
              <a:t>320: Strength</a:t>
            </a:r>
            <a:r>
              <a:rPr lang="en-US" sz="1200" baseline="0" dirty="0" smtClean="0">
                <a:latin typeface="Comic Sans MS" pitchFamily="66" charset="0"/>
              </a:rPr>
              <a:t> of Materials</a:t>
            </a:r>
            <a:endParaRPr lang="en-US" sz="1200" dirty="0">
              <a:latin typeface="Comic Sans MS" pitchFamily="66"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35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Comic Sans MS" pitchFamily="66" charset="0"/>
        </a:defRPr>
      </a:lvl2pPr>
      <a:lvl3pPr algn="ctr" rtl="0" eaLnBrk="1" fontAlgn="base" hangingPunct="1">
        <a:spcBef>
          <a:spcPct val="0"/>
        </a:spcBef>
        <a:spcAft>
          <a:spcPct val="0"/>
        </a:spcAft>
        <a:defRPr sz="4400">
          <a:solidFill>
            <a:schemeClr val="tx2"/>
          </a:solidFill>
          <a:latin typeface="Comic Sans MS" pitchFamily="66" charset="0"/>
        </a:defRPr>
      </a:lvl3pPr>
      <a:lvl4pPr algn="ctr" rtl="0" eaLnBrk="1" fontAlgn="base" hangingPunct="1">
        <a:spcBef>
          <a:spcPct val="0"/>
        </a:spcBef>
        <a:spcAft>
          <a:spcPct val="0"/>
        </a:spcAft>
        <a:defRPr sz="4400">
          <a:solidFill>
            <a:schemeClr val="tx2"/>
          </a:solidFill>
          <a:latin typeface="Comic Sans MS" pitchFamily="66" charset="0"/>
        </a:defRPr>
      </a:lvl4pPr>
      <a:lvl5pPr algn="ctr" rtl="0" eaLnBrk="1" fontAlgn="base" hangingPunct="1">
        <a:spcBef>
          <a:spcPct val="0"/>
        </a:spcBef>
        <a:spcAft>
          <a:spcPct val="0"/>
        </a:spcAft>
        <a:defRPr sz="4400">
          <a:solidFill>
            <a:schemeClr val="tx2"/>
          </a:solidFill>
          <a:latin typeface="Comic Sans MS" pitchFamily="66" charset="0"/>
        </a:defRPr>
      </a:lvl5pPr>
      <a:lvl6pPr marL="457200" algn="ctr" rtl="0" eaLnBrk="1" fontAlgn="base" hangingPunct="1">
        <a:spcBef>
          <a:spcPct val="0"/>
        </a:spcBef>
        <a:spcAft>
          <a:spcPct val="0"/>
        </a:spcAft>
        <a:defRPr sz="4400">
          <a:solidFill>
            <a:schemeClr val="tx2"/>
          </a:solidFill>
          <a:latin typeface="Comic Sans MS" pitchFamily="66" charset="0"/>
        </a:defRPr>
      </a:lvl6pPr>
      <a:lvl7pPr marL="914400" algn="ctr" rtl="0" eaLnBrk="1" fontAlgn="base" hangingPunct="1">
        <a:spcBef>
          <a:spcPct val="0"/>
        </a:spcBef>
        <a:spcAft>
          <a:spcPct val="0"/>
        </a:spcAft>
        <a:defRPr sz="4400">
          <a:solidFill>
            <a:schemeClr val="tx2"/>
          </a:solidFill>
          <a:latin typeface="Comic Sans MS" pitchFamily="66" charset="0"/>
        </a:defRPr>
      </a:lvl7pPr>
      <a:lvl8pPr marL="1371600" algn="ctr" rtl="0" eaLnBrk="1" fontAlgn="base" hangingPunct="1">
        <a:spcBef>
          <a:spcPct val="0"/>
        </a:spcBef>
        <a:spcAft>
          <a:spcPct val="0"/>
        </a:spcAft>
        <a:defRPr sz="4400">
          <a:solidFill>
            <a:schemeClr val="tx2"/>
          </a:solidFill>
          <a:latin typeface="Comic Sans MS" pitchFamily="66" charset="0"/>
        </a:defRPr>
      </a:lvl8pPr>
      <a:lvl9pPr marL="1828800" algn="ctr" rtl="0" eaLnBrk="1" fontAlgn="base" hangingPunct="1">
        <a:spcBef>
          <a:spcPct val="0"/>
        </a:spcBef>
        <a:spcAft>
          <a:spcPct val="0"/>
        </a:spcAft>
        <a:defRPr sz="4400">
          <a:solidFill>
            <a:schemeClr val="tx2"/>
          </a:solidFill>
          <a:latin typeface="Comic Sans MS" pitchFamily="66" charset="0"/>
        </a:defRPr>
      </a:lvl9pPr>
    </p:titleStyle>
    <p:bodyStyle>
      <a:lvl1pPr marL="342900" indent="-342900" algn="l" rtl="0" eaLnBrk="1" fontAlgn="base" hangingPunct="1">
        <a:spcBef>
          <a:spcPct val="20000"/>
        </a:spcBef>
        <a:spcAft>
          <a:spcPct val="0"/>
        </a:spcAft>
        <a:buChar char="•"/>
        <a:defRPr sz="1900">
          <a:solidFill>
            <a:schemeClr val="tx1"/>
          </a:solidFill>
          <a:latin typeface="Tahoma" pitchFamily="34" charset="0"/>
          <a:ea typeface="+mn-ea"/>
          <a:cs typeface="Tahoma" pitchFamily="34" charset="0"/>
        </a:defRPr>
      </a:lvl1pPr>
      <a:lvl2pPr marL="742950" indent="-285750" algn="l" rtl="0" eaLnBrk="1" fontAlgn="base" hangingPunct="1">
        <a:spcBef>
          <a:spcPct val="20000"/>
        </a:spcBef>
        <a:spcAft>
          <a:spcPct val="0"/>
        </a:spcAft>
        <a:buChar char="–"/>
        <a:defRPr sz="1900">
          <a:solidFill>
            <a:schemeClr val="tx1"/>
          </a:solidFill>
          <a:latin typeface="Tahoma" pitchFamily="34" charset="0"/>
          <a:cs typeface="Tahoma" pitchFamily="34" charset="0"/>
        </a:defRPr>
      </a:lvl2pPr>
      <a:lvl3pPr marL="1143000" indent="-228600" algn="l" rtl="0" eaLnBrk="1" fontAlgn="base" hangingPunct="1">
        <a:spcBef>
          <a:spcPct val="20000"/>
        </a:spcBef>
        <a:spcAft>
          <a:spcPct val="0"/>
        </a:spcAft>
        <a:buChar char="•"/>
        <a:defRPr sz="1900">
          <a:solidFill>
            <a:schemeClr val="tx1"/>
          </a:solidFill>
          <a:latin typeface="Tahoma" pitchFamily="34" charset="0"/>
          <a:cs typeface="Tahoma" pitchFamily="34" charset="0"/>
        </a:defRPr>
      </a:lvl3pPr>
      <a:lvl4pPr marL="1600200" indent="-228600" algn="l" rtl="0" eaLnBrk="1" fontAlgn="base" hangingPunct="1">
        <a:spcBef>
          <a:spcPct val="20000"/>
        </a:spcBef>
        <a:spcAft>
          <a:spcPct val="0"/>
        </a:spcAft>
        <a:buChar char="–"/>
        <a:defRPr sz="1900">
          <a:solidFill>
            <a:schemeClr val="tx1"/>
          </a:solidFill>
          <a:latin typeface="Tahoma" pitchFamily="34" charset="0"/>
          <a:cs typeface="Tahoma" pitchFamily="34" charset="0"/>
        </a:defRPr>
      </a:lvl4pPr>
      <a:lvl5pPr marL="2057400" indent="-228600" algn="l" rtl="0" eaLnBrk="1" fontAlgn="base" hangingPunct="1">
        <a:spcBef>
          <a:spcPct val="20000"/>
        </a:spcBef>
        <a:spcAft>
          <a:spcPct val="0"/>
        </a:spcAft>
        <a:buChar char="»"/>
        <a:defRPr sz="1900">
          <a:solidFill>
            <a:schemeClr val="tx1"/>
          </a:solidFill>
          <a:latin typeface="Tahoma" pitchFamily="34" charset="0"/>
          <a:cs typeface="Tahoma"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7.xml"/><Relationship Id="rId7" Type="http://schemas.openxmlformats.org/officeDocument/2006/relationships/image" Target="../media/image30.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22.bin"/><Relationship Id="rId5" Type="http://schemas.openxmlformats.org/officeDocument/2006/relationships/image" Target="../media/image29.wmf"/><Relationship Id="rId10" Type="http://schemas.openxmlformats.org/officeDocument/2006/relationships/image" Target="../media/image32.jpeg"/><Relationship Id="rId4" Type="http://schemas.openxmlformats.org/officeDocument/2006/relationships/oleObject" Target="../embeddings/oleObject21.bin"/><Relationship Id="rId9" Type="http://schemas.openxmlformats.org/officeDocument/2006/relationships/image" Target="../media/image31.wmf"/></Relationships>
</file>

<file path=ppt/slides/_rels/slide1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8.xml"/><Relationship Id="rId7" Type="http://schemas.openxmlformats.org/officeDocument/2006/relationships/image" Target="../media/image34.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25.bin"/><Relationship Id="rId11" Type="http://schemas.openxmlformats.org/officeDocument/2006/relationships/image" Target="../media/image23.wmf"/><Relationship Id="rId5" Type="http://schemas.openxmlformats.org/officeDocument/2006/relationships/image" Target="../media/image33.wmf"/><Relationship Id="rId10" Type="http://schemas.openxmlformats.org/officeDocument/2006/relationships/oleObject" Target="../embeddings/oleObject26.bin"/><Relationship Id="rId4" Type="http://schemas.openxmlformats.org/officeDocument/2006/relationships/oleObject" Target="../embeddings/oleObject24.bin"/><Relationship Id="rId9"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oleObject" Target="../embeddings/oleObject2.bin"/><Relationship Id="rId12" Type="http://schemas.openxmlformats.org/officeDocument/2006/relationships/image" Target="../media/image5.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4.wmf"/><Relationship Id="rId4" Type="http://schemas.openxmlformats.org/officeDocument/2006/relationships/image" Target="../media/image7.jpeg"/><Relationship Id="rId9" Type="http://schemas.openxmlformats.org/officeDocument/2006/relationships/oleObject" Target="../embeddings/oleObject3.bin"/><Relationship Id="rId14" Type="http://schemas.openxmlformats.org/officeDocument/2006/relationships/image" Target="../media/image6.wmf"/></Relationships>
</file>

<file path=ppt/slides/_rels/slide30.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1.bin"/><Relationship Id="rId3" Type="http://schemas.openxmlformats.org/officeDocument/2006/relationships/notesSlide" Target="../notesSlides/notesSlide4.xml"/><Relationship Id="rId7" Type="http://schemas.openxmlformats.org/officeDocument/2006/relationships/oleObject" Target="../embeddings/oleObject8.bin"/><Relationship Id="rId12" Type="http://schemas.openxmlformats.org/officeDocument/2006/relationships/image" Target="../media/image8.wmf"/><Relationship Id="rId2" Type="http://schemas.openxmlformats.org/officeDocument/2006/relationships/slideLayout" Target="../slideLayouts/slideLayout6.xml"/><Relationship Id="rId16" Type="http://schemas.openxmlformats.org/officeDocument/2006/relationships/image" Target="../media/image15.wmf"/><Relationship Id="rId1" Type="http://schemas.openxmlformats.org/officeDocument/2006/relationships/vmlDrawing" Target="../drawings/vmlDrawing3.vml"/><Relationship Id="rId6" Type="http://schemas.openxmlformats.org/officeDocument/2006/relationships/image" Target="../media/image16.jpeg"/><Relationship Id="rId11" Type="http://schemas.openxmlformats.org/officeDocument/2006/relationships/oleObject" Target="../embeddings/oleObject10.bin"/><Relationship Id="rId5" Type="http://schemas.openxmlformats.org/officeDocument/2006/relationships/image" Target="../media/image11.wmf"/><Relationship Id="rId15" Type="http://schemas.openxmlformats.org/officeDocument/2006/relationships/oleObject" Target="../embeddings/oleObject12.bin"/><Relationship Id="rId10" Type="http://schemas.openxmlformats.org/officeDocument/2006/relationships/image" Target="../media/image13.wmf"/><Relationship Id="rId4" Type="http://schemas.openxmlformats.org/officeDocument/2006/relationships/oleObject" Target="../embeddings/oleObject7.bin"/><Relationship Id="rId9" Type="http://schemas.openxmlformats.org/officeDocument/2006/relationships/oleObject" Target="../embeddings/oleObject9.bin"/><Relationship Id="rId14" Type="http://schemas.openxmlformats.org/officeDocument/2006/relationships/image" Target="../media/image14.wmf"/></Relationships>
</file>

<file path=ppt/slides/_rels/slide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5.xml"/><Relationship Id="rId7" Type="http://schemas.openxmlformats.org/officeDocument/2006/relationships/oleObject" Target="../embeddings/oleObject14.bin"/><Relationship Id="rId12" Type="http://schemas.openxmlformats.org/officeDocument/2006/relationships/image" Target="../media/image20.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6.jpeg"/><Relationship Id="rId11" Type="http://schemas.openxmlformats.org/officeDocument/2006/relationships/oleObject" Target="../embeddings/oleObject16.bin"/><Relationship Id="rId5" Type="http://schemas.openxmlformats.org/officeDocument/2006/relationships/image" Target="../media/image17.wmf"/><Relationship Id="rId10" Type="http://schemas.openxmlformats.org/officeDocument/2006/relationships/image" Target="../media/image19.wmf"/><Relationship Id="rId4" Type="http://schemas.openxmlformats.org/officeDocument/2006/relationships/oleObject" Target="../embeddings/oleObject13.bin"/><Relationship Id="rId9"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6.xml"/><Relationship Id="rId7" Type="http://schemas.openxmlformats.org/officeDocument/2006/relationships/image" Target="../media/image22.wmf"/><Relationship Id="rId12" Type="http://schemas.openxmlformats.org/officeDocument/2006/relationships/image" Target="../media/image24.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8.bin"/><Relationship Id="rId11" Type="http://schemas.openxmlformats.org/officeDocument/2006/relationships/oleObject" Target="../embeddings/oleObject20.bin"/><Relationship Id="rId5" Type="http://schemas.openxmlformats.org/officeDocument/2006/relationships/image" Target="../media/image21.wmf"/><Relationship Id="rId10" Type="http://schemas.openxmlformats.org/officeDocument/2006/relationships/image" Target="../media/image25.jpeg"/><Relationship Id="rId4" Type="http://schemas.openxmlformats.org/officeDocument/2006/relationships/oleObject" Target="../embeddings/oleObject17.bin"/><Relationship Id="rId9" Type="http://schemas.openxmlformats.org/officeDocument/2006/relationships/image" Target="../media/image23.wmf"/></Relationships>
</file>

<file path=ppt/slides/_rels/slide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81000" y="1676400"/>
            <a:ext cx="8382000" cy="3671887"/>
          </a:xfrm>
        </p:spPr>
        <p:txBody>
          <a:bodyPr/>
          <a:lstStyle/>
          <a:p>
            <a:r>
              <a:rPr lang="en-US" sz="5000" b="1" dirty="0" smtClean="0">
                <a:latin typeface="Times New Roman" panose="02020603050405020304" pitchFamily="18" charset="0"/>
                <a:cs typeface="Times New Roman" panose="02020603050405020304" pitchFamily="18" charset="0"/>
              </a:rPr>
              <a:t>Chapter 9</a:t>
            </a:r>
          </a:p>
          <a:p>
            <a:endParaRPr lang="en-US" sz="5000" b="1" dirty="0" smtClean="0">
              <a:solidFill>
                <a:srgbClr val="0070C0"/>
              </a:solidFill>
              <a:latin typeface="Times New Roman" panose="02020603050405020304" pitchFamily="18" charset="0"/>
              <a:cs typeface="Times New Roman" panose="02020603050405020304" pitchFamily="18" charset="0"/>
            </a:endParaRPr>
          </a:p>
          <a:p>
            <a:r>
              <a:rPr lang="en-US" sz="5000" dirty="0" smtClean="0">
                <a:solidFill>
                  <a:srgbClr val="0070C0"/>
                </a:solidFill>
                <a:latin typeface="Times New Roman" panose="02020603050405020304" pitchFamily="18" charset="0"/>
                <a:cs typeface="Times New Roman" panose="02020603050405020304" pitchFamily="18" charset="0"/>
              </a:rPr>
              <a:t>Deflection of Beams</a:t>
            </a:r>
          </a:p>
          <a:p>
            <a:endParaRPr lang="en-US" sz="50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1</a:t>
            </a:r>
            <a:endParaRPr lang="en-US" dirty="0"/>
          </a:p>
        </p:txBody>
      </p:sp>
      <p:sp>
        <p:nvSpPr>
          <p:cNvPr id="10" name="Slide Number Placeholder 2"/>
          <p:cNvSpPr>
            <a:spLocks noGrp="1"/>
          </p:cNvSpPr>
          <p:nvPr>
            <p:ph type="sldNum" sz="quarter" idx="12"/>
          </p:nvPr>
        </p:nvSpPr>
        <p:spPr/>
        <p:txBody>
          <a:bodyPr/>
          <a:lstStyle/>
          <a:p>
            <a:fld id="{4D9DF38E-BC04-4EF1-9C79-61FBE5B74BE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2</a:t>
            </a:r>
            <a:endParaRPr lang="en-US" dirty="0"/>
          </a:p>
        </p:txBody>
      </p:sp>
      <p:sp>
        <p:nvSpPr>
          <p:cNvPr id="10" name="Slide Number Placeholder 2"/>
          <p:cNvSpPr>
            <a:spLocks noGrp="1"/>
          </p:cNvSpPr>
          <p:nvPr>
            <p:ph type="sldNum" sz="quarter" idx="12"/>
          </p:nvPr>
        </p:nvSpPr>
        <p:spPr/>
        <p:txBody>
          <a:bodyPr/>
          <a:lstStyle/>
          <a:p>
            <a:fld id="{4D9DF38E-BC04-4EF1-9C79-61FBE5B74BEB}" type="slidenum">
              <a:rPr lang="en-US" smtClean="0"/>
              <a:pPr/>
              <a:t>11</a:t>
            </a:fld>
            <a:endParaRPr lang="en-US" dirty="0"/>
          </a:p>
        </p:txBody>
      </p:sp>
      <p:sp>
        <p:nvSpPr>
          <p:cNvPr id="9" name="Text Box 2"/>
          <p:cNvSpPr txBox="1">
            <a:spLocks noChangeArrowheads="1"/>
          </p:cNvSpPr>
          <p:nvPr/>
        </p:nvSpPr>
        <p:spPr bwMode="auto">
          <a:xfrm>
            <a:off x="0" y="635796"/>
            <a:ext cx="4267200" cy="1631216"/>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9-8: </a:t>
            </a:r>
            <a:r>
              <a:rPr lang="en-US" sz="2200" dirty="0" smtClean="0">
                <a:latin typeface="Times New Roman" panose="02020603050405020304" pitchFamily="18" charset="0"/>
                <a:cs typeface="Times New Roman" panose="02020603050405020304" pitchFamily="18" charset="0"/>
              </a:rPr>
              <a:t>For the beam and loading shown, determine </a:t>
            </a:r>
            <a:r>
              <a:rPr lang="en-US" sz="2200" b="1" dirty="0" smtClean="0">
                <a:latin typeface="Times New Roman" panose="02020603050405020304" pitchFamily="18" charset="0"/>
                <a:cs typeface="Times New Roman" panose="02020603050405020304" pitchFamily="18" charset="0"/>
              </a:rPr>
              <a:t>(a)</a:t>
            </a:r>
            <a:r>
              <a:rPr lang="en-US" sz="2200" dirty="0" smtClean="0">
                <a:latin typeface="Times New Roman" panose="02020603050405020304" pitchFamily="18" charset="0"/>
                <a:cs typeface="Times New Roman" panose="02020603050405020304" pitchFamily="18" charset="0"/>
              </a:rPr>
              <a:t> the equation of the elastic curve for portion AB of the beam, </a:t>
            </a:r>
            <a:r>
              <a:rPr lang="en-US" sz="2200" b="1" dirty="0" smtClean="0">
                <a:latin typeface="Times New Roman" panose="02020603050405020304" pitchFamily="18" charset="0"/>
                <a:cs typeface="Times New Roman" panose="02020603050405020304" pitchFamily="18" charset="0"/>
              </a:rPr>
              <a:t>(b)</a:t>
            </a:r>
            <a:r>
              <a:rPr lang="en-US" sz="2200" dirty="0" smtClean="0">
                <a:latin typeface="Times New Roman" panose="02020603050405020304" pitchFamily="18" charset="0"/>
                <a:cs typeface="Times New Roman" panose="02020603050405020304" pitchFamily="18" charset="0"/>
              </a:rPr>
              <a:t> the slope at A, </a:t>
            </a:r>
            <a:r>
              <a:rPr lang="en-US" sz="2200" b="1" dirty="0" smtClean="0">
                <a:latin typeface="Times New Roman" panose="02020603050405020304" pitchFamily="18" charset="0"/>
                <a:cs typeface="Times New Roman" panose="02020603050405020304" pitchFamily="18" charset="0"/>
              </a:rPr>
              <a:t>(c)</a:t>
            </a:r>
            <a:r>
              <a:rPr lang="en-US" sz="2200" dirty="0" smtClean="0">
                <a:latin typeface="Times New Roman" panose="02020603050405020304" pitchFamily="18" charset="0"/>
                <a:cs typeface="Times New Roman" panose="02020603050405020304" pitchFamily="18" charset="0"/>
              </a:rPr>
              <a:t> the slope at B.</a:t>
            </a:r>
            <a:endParaRPr lang="en-US" sz="2200" baseline="-25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5094" y="533400"/>
            <a:ext cx="4768906" cy="2590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2</a:t>
            </a:r>
            <a:endParaRPr lang="en-US" dirty="0"/>
          </a:p>
        </p:txBody>
      </p:sp>
      <p:sp>
        <p:nvSpPr>
          <p:cNvPr id="10" name="Slide Number Placeholder 2"/>
          <p:cNvSpPr>
            <a:spLocks noGrp="1"/>
          </p:cNvSpPr>
          <p:nvPr>
            <p:ph type="sldNum" sz="quarter" idx="12"/>
          </p:nvPr>
        </p:nvSpPr>
        <p:spPr/>
        <p:txBody>
          <a:bodyPr/>
          <a:lstStyle/>
          <a:p>
            <a:fld id="{4D9DF38E-BC04-4EF1-9C79-61FBE5B74BE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3</a:t>
            </a:r>
            <a:endParaRPr lang="en-US" dirty="0"/>
          </a:p>
        </p:txBody>
      </p:sp>
      <p:sp>
        <p:nvSpPr>
          <p:cNvPr id="10" name="Slide Number Placeholder 2"/>
          <p:cNvSpPr>
            <a:spLocks noGrp="1"/>
          </p:cNvSpPr>
          <p:nvPr>
            <p:ph type="sldNum" sz="quarter" idx="12"/>
          </p:nvPr>
        </p:nvSpPr>
        <p:spPr/>
        <p:txBody>
          <a:bodyPr/>
          <a:lstStyle/>
          <a:p>
            <a:fld id="{4D9DF38E-BC04-4EF1-9C79-61FBE5B74BEB}" type="slidenum">
              <a:rPr lang="en-US" smtClean="0"/>
              <a:pPr/>
              <a:t>13</a:t>
            </a:fld>
            <a:endParaRPr lang="en-US" dirty="0"/>
          </a:p>
        </p:txBody>
      </p:sp>
      <p:sp>
        <p:nvSpPr>
          <p:cNvPr id="9" name="Text Box 2"/>
          <p:cNvSpPr txBox="1">
            <a:spLocks noChangeArrowheads="1"/>
          </p:cNvSpPr>
          <p:nvPr/>
        </p:nvSpPr>
        <p:spPr bwMode="auto">
          <a:xfrm>
            <a:off x="1" y="640140"/>
            <a:ext cx="4038599" cy="1631216"/>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9-15: </a:t>
            </a:r>
            <a:r>
              <a:rPr lang="en-US" sz="2200" dirty="0">
                <a:latin typeface="Times New Roman" panose="02020603050405020304" pitchFamily="18" charset="0"/>
                <a:cs typeface="Times New Roman" panose="02020603050405020304" pitchFamily="18" charset="0"/>
              </a:rPr>
              <a:t>For the beam and loading shown, knowing that </a:t>
            </a:r>
            <a:r>
              <a:rPr lang="en-US" sz="2200" dirty="0" smtClean="0">
                <a:latin typeface="Times New Roman" panose="02020603050405020304" pitchFamily="18" charset="0"/>
                <a:cs typeface="Times New Roman" panose="02020603050405020304" pitchFamily="18" charset="0"/>
              </a:rPr>
              <a:t>a = 2 </a:t>
            </a:r>
            <a:r>
              <a:rPr lang="en-US" sz="2200" dirty="0">
                <a:latin typeface="Times New Roman" panose="02020603050405020304" pitchFamily="18" charset="0"/>
                <a:cs typeface="Times New Roman" panose="02020603050405020304" pitchFamily="18" charset="0"/>
              </a:rPr>
              <a:t>m</a:t>
            </a:r>
            <a:r>
              <a:rPr lang="en-US" sz="2200" dirty="0" smtClean="0">
                <a:latin typeface="Times New Roman" panose="02020603050405020304" pitchFamily="18" charset="0"/>
                <a:cs typeface="Times New Roman" panose="02020603050405020304" pitchFamily="18" charset="0"/>
              </a:rPr>
              <a:t>, </a:t>
            </a:r>
            <a:r>
              <a:rPr lang="en-US" sz="2200" i="1" dirty="0" smtClean="0">
                <a:latin typeface="Times New Roman" panose="02020603050405020304" pitchFamily="18" charset="0"/>
                <a:cs typeface="Times New Roman" panose="02020603050405020304" pitchFamily="18" charset="0"/>
              </a:rPr>
              <a:t>w</a:t>
            </a:r>
            <a:r>
              <a:rPr lang="en-US" sz="2200" dirty="0" smtClean="0">
                <a:latin typeface="Times New Roman" panose="02020603050405020304" pitchFamily="18" charset="0"/>
                <a:cs typeface="Times New Roman" panose="02020603050405020304" pitchFamily="18" charset="0"/>
              </a:rPr>
              <a:t> = </a:t>
            </a:r>
            <a:r>
              <a:rPr lang="en-US" sz="2200" dirty="0">
                <a:latin typeface="Times New Roman" panose="02020603050405020304" pitchFamily="18" charset="0"/>
                <a:cs typeface="Times New Roman" panose="02020603050405020304" pitchFamily="18" charset="0"/>
              </a:rPr>
              <a:t>50 </a:t>
            </a:r>
            <a:r>
              <a:rPr lang="en-US" sz="2200" dirty="0" err="1">
                <a:latin typeface="Times New Roman" panose="02020603050405020304" pitchFamily="18" charset="0"/>
                <a:cs typeface="Times New Roman" panose="02020603050405020304" pitchFamily="18" charset="0"/>
              </a:rPr>
              <a:t>kN</a:t>
            </a:r>
            <a:r>
              <a:rPr lang="en-US" sz="2200" dirty="0">
                <a:latin typeface="Times New Roman" panose="02020603050405020304" pitchFamily="18" charset="0"/>
                <a:cs typeface="Times New Roman" panose="02020603050405020304" pitchFamily="18" charset="0"/>
              </a:rPr>
              <a:t>/m, and </a:t>
            </a:r>
            <a:r>
              <a:rPr lang="en-US" sz="2200" dirty="0" smtClean="0">
                <a:latin typeface="Times New Roman" panose="02020603050405020304" pitchFamily="18" charset="0"/>
                <a:cs typeface="Times New Roman" panose="02020603050405020304" pitchFamily="18" charset="0"/>
              </a:rPr>
              <a:t>E = 200 </a:t>
            </a:r>
            <a:r>
              <a:rPr lang="en-US" sz="2200" dirty="0" err="1">
                <a:latin typeface="Times New Roman" panose="02020603050405020304" pitchFamily="18" charset="0"/>
                <a:cs typeface="Times New Roman" panose="02020603050405020304" pitchFamily="18" charset="0"/>
              </a:rPr>
              <a:t>GPa</a:t>
            </a:r>
            <a:r>
              <a:rPr lang="en-US" sz="2200" dirty="0">
                <a:latin typeface="Times New Roman" panose="02020603050405020304" pitchFamily="18" charset="0"/>
                <a:cs typeface="Times New Roman" panose="02020603050405020304" pitchFamily="18" charset="0"/>
              </a:rPr>
              <a:t>, determine </a:t>
            </a:r>
            <a:r>
              <a:rPr lang="en-US" sz="2200" b="1" dirty="0">
                <a:latin typeface="Times New Roman" panose="02020603050405020304" pitchFamily="18" charset="0"/>
                <a:cs typeface="Times New Roman" panose="02020603050405020304" pitchFamily="18" charset="0"/>
              </a:rPr>
              <a:t>(a)</a:t>
            </a:r>
            <a:r>
              <a:rPr lang="en-US" sz="2200" dirty="0">
                <a:latin typeface="Times New Roman" panose="02020603050405020304" pitchFamily="18" charset="0"/>
                <a:cs typeface="Times New Roman" panose="02020603050405020304" pitchFamily="18" charset="0"/>
              </a:rPr>
              <a:t> the slope </a:t>
            </a:r>
            <a:r>
              <a:rPr lang="en-US" sz="2200" dirty="0" smtClean="0">
                <a:latin typeface="Times New Roman" panose="02020603050405020304" pitchFamily="18" charset="0"/>
                <a:cs typeface="Times New Roman" panose="02020603050405020304" pitchFamily="18" charset="0"/>
              </a:rPr>
              <a:t>at support </a:t>
            </a:r>
            <a:r>
              <a:rPr lang="en-US" sz="2200" dirty="0">
                <a:latin typeface="Times New Roman" panose="02020603050405020304" pitchFamily="18" charset="0"/>
                <a:cs typeface="Times New Roman" panose="02020603050405020304" pitchFamily="18" charset="0"/>
              </a:rPr>
              <a:t>A, </a:t>
            </a:r>
            <a:r>
              <a:rPr lang="en-US" sz="2200" b="1" dirty="0">
                <a:latin typeface="Times New Roman" panose="02020603050405020304" pitchFamily="18" charset="0"/>
                <a:cs typeface="Times New Roman" panose="02020603050405020304" pitchFamily="18" charset="0"/>
              </a:rPr>
              <a:t>(b)</a:t>
            </a:r>
            <a:r>
              <a:rPr lang="en-US" sz="2200" dirty="0">
                <a:latin typeface="Times New Roman" panose="02020603050405020304" pitchFamily="18" charset="0"/>
                <a:cs typeface="Times New Roman" panose="02020603050405020304" pitchFamily="18" charset="0"/>
              </a:rPr>
              <a:t> the deflection at point C.</a:t>
            </a:r>
            <a:endParaRPr lang="en-US" sz="2200" baseline="-25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533400"/>
            <a:ext cx="4758381" cy="286364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3</a:t>
            </a:r>
            <a:endParaRPr lang="en-US" dirty="0"/>
          </a:p>
        </p:txBody>
      </p:sp>
      <p:sp>
        <p:nvSpPr>
          <p:cNvPr id="10" name="Slide Number Placeholder 2"/>
          <p:cNvSpPr>
            <a:spLocks noGrp="1"/>
          </p:cNvSpPr>
          <p:nvPr>
            <p:ph type="sldNum" sz="quarter" idx="12"/>
          </p:nvPr>
        </p:nvSpPr>
        <p:spPr/>
        <p:txBody>
          <a:bodyPr/>
          <a:lstStyle/>
          <a:p>
            <a:fld id="{4D9DF38E-BC04-4EF1-9C79-61FBE5B74BEB}"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 y="0"/>
            <a:ext cx="8991600" cy="630936"/>
          </a:xfrm>
          <a:ln/>
        </p:spPr>
        <p:txBody>
          <a:bodyPr/>
          <a:lstStyle/>
          <a:p>
            <a:pPr marL="463550" indent="-463550"/>
            <a:r>
              <a:rPr lang="en-US" dirty="0"/>
              <a:t>Direct Determination of the Elastic </a:t>
            </a:r>
            <a:r>
              <a:rPr lang="en-US" dirty="0" smtClean="0"/>
              <a:t>Curve</a:t>
            </a:r>
            <a:endParaRPr lang="en-US" dirty="0"/>
          </a:p>
        </p:txBody>
      </p:sp>
      <p:sp>
        <p:nvSpPr>
          <p:cNvPr id="9222" name="Text Box 6"/>
          <p:cNvSpPr txBox="1">
            <a:spLocks noChangeArrowheads="1"/>
          </p:cNvSpPr>
          <p:nvPr/>
        </p:nvSpPr>
        <p:spPr bwMode="auto">
          <a:xfrm>
            <a:off x="3644900" y="2419290"/>
            <a:ext cx="4965700" cy="400110"/>
          </a:xfrm>
          <a:prstGeom prst="rect">
            <a:avLst/>
          </a:prstGeom>
          <a:noFill/>
          <a:ln w="9525">
            <a:noFill/>
            <a:miter lim="800000"/>
            <a:headEnd/>
            <a:tailEnd/>
          </a:ln>
          <a:effectLst/>
        </p:spPr>
        <p:txBody>
          <a:bodyPr wrap="square">
            <a:spAutoFit/>
          </a:bodyPr>
          <a:lstStyle/>
          <a:p>
            <a:pPr>
              <a:lnSpc>
                <a:spcPts val="2400"/>
              </a:lnSpc>
            </a:pPr>
            <a:r>
              <a:rPr lang="en-US" sz="2200" dirty="0">
                <a:latin typeface="Times New Roman" panose="02020603050405020304" pitchFamily="18" charset="0"/>
                <a:cs typeface="Times New Roman" panose="02020603050405020304" pitchFamily="18" charset="0"/>
              </a:rPr>
              <a:t>Equation for beam displacement becomes</a:t>
            </a:r>
          </a:p>
        </p:txBody>
      </p:sp>
      <p:graphicFrame>
        <p:nvGraphicFramePr>
          <p:cNvPr id="9223" name="Object 7"/>
          <p:cNvGraphicFramePr>
            <a:graphicFrameLocks noChangeAspect="1"/>
          </p:cNvGraphicFramePr>
          <p:nvPr/>
        </p:nvGraphicFramePr>
        <p:xfrm>
          <a:off x="4835525" y="2792508"/>
          <a:ext cx="2632075" cy="792613"/>
        </p:xfrm>
        <a:graphic>
          <a:graphicData uri="http://schemas.openxmlformats.org/presentationml/2006/ole">
            <mc:AlternateContent xmlns:mc="http://schemas.openxmlformats.org/markup-compatibility/2006">
              <mc:Choice xmlns:v="urn:schemas-microsoft-com:vml" Requires="v">
                <p:oleObj spid="_x0000_s595021" name="Equation" r:id="rId4" imgW="2234880" imgH="672840" progId="Equation.3">
                  <p:embed/>
                </p:oleObj>
              </mc:Choice>
              <mc:Fallback>
                <p:oleObj name="Equation" r:id="rId4" imgW="2234880" imgH="6728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5525" y="2792508"/>
                        <a:ext cx="2632075" cy="79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4" name="Object 8"/>
          <p:cNvGraphicFramePr>
            <a:graphicFrameLocks noChangeAspect="1"/>
          </p:cNvGraphicFramePr>
          <p:nvPr/>
        </p:nvGraphicFramePr>
        <p:xfrm>
          <a:off x="4067175" y="4480471"/>
          <a:ext cx="4652963" cy="1314450"/>
        </p:xfrm>
        <a:graphic>
          <a:graphicData uri="http://schemas.openxmlformats.org/presentationml/2006/ole">
            <mc:AlternateContent xmlns:mc="http://schemas.openxmlformats.org/markup-compatibility/2006">
              <mc:Choice xmlns:v="urn:schemas-microsoft-com:vml" Requires="v">
                <p:oleObj spid="_x0000_s595022" name="Equation" r:id="rId6" imgW="2514600" imgH="711000" progId="Equation.3">
                  <p:embed/>
                </p:oleObj>
              </mc:Choice>
              <mc:Fallback>
                <p:oleObj name="Equation" r:id="rId6" imgW="2514600" imgH="7110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4480471"/>
                        <a:ext cx="4652963" cy="131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5" name="Text Box 9"/>
          <p:cNvSpPr txBox="1">
            <a:spLocks noChangeArrowheads="1"/>
          </p:cNvSpPr>
          <p:nvPr/>
        </p:nvSpPr>
        <p:spPr bwMode="auto">
          <a:xfrm>
            <a:off x="3644900" y="4095690"/>
            <a:ext cx="3517900" cy="400110"/>
          </a:xfrm>
          <a:prstGeom prst="rect">
            <a:avLst/>
          </a:prstGeom>
          <a:noFill/>
          <a:ln w="9525">
            <a:noFill/>
            <a:miter lim="800000"/>
            <a:headEnd/>
            <a:tailEnd/>
          </a:ln>
          <a:effectLst/>
        </p:spPr>
        <p:txBody>
          <a:bodyPr wrap="square">
            <a:spAutoFit/>
          </a:bodyPr>
          <a:lstStyle/>
          <a:p>
            <a:pPr>
              <a:lnSpc>
                <a:spcPts val="2400"/>
              </a:lnSpc>
            </a:pPr>
            <a:r>
              <a:rPr lang="en-US" sz="2200" dirty="0">
                <a:latin typeface="Times New Roman" panose="02020603050405020304" pitchFamily="18" charset="0"/>
                <a:cs typeface="Times New Roman" panose="02020603050405020304" pitchFamily="18" charset="0"/>
              </a:rPr>
              <a:t>Integrating four times yields</a:t>
            </a:r>
          </a:p>
        </p:txBody>
      </p:sp>
      <p:sp>
        <p:nvSpPr>
          <p:cNvPr id="9220" name="Text Box 4"/>
          <p:cNvSpPr txBox="1">
            <a:spLocks noChangeArrowheads="1"/>
          </p:cNvSpPr>
          <p:nvPr/>
        </p:nvSpPr>
        <p:spPr bwMode="auto">
          <a:xfrm>
            <a:off x="3644900" y="762000"/>
            <a:ext cx="5194300" cy="400110"/>
          </a:xfrm>
          <a:prstGeom prst="rect">
            <a:avLst/>
          </a:prstGeom>
          <a:noFill/>
          <a:ln w="9525">
            <a:noFill/>
            <a:miter lim="800000"/>
            <a:headEnd/>
            <a:tailEnd/>
          </a:ln>
          <a:effectLst/>
        </p:spPr>
        <p:txBody>
          <a:bodyPr wrap="square">
            <a:spAutoFit/>
          </a:bodyPr>
          <a:lstStyle/>
          <a:p>
            <a:pPr>
              <a:lnSpc>
                <a:spcPts val="2400"/>
              </a:lnSpc>
            </a:pPr>
            <a:r>
              <a:rPr lang="en-US" sz="2200" dirty="0">
                <a:latin typeface="Times New Roman" panose="02020603050405020304" pitchFamily="18" charset="0"/>
                <a:cs typeface="Times New Roman" panose="02020603050405020304" pitchFamily="18" charset="0"/>
              </a:rPr>
              <a:t>For a beam subjected to a distributed load,</a:t>
            </a:r>
          </a:p>
        </p:txBody>
      </p:sp>
      <p:graphicFrame>
        <p:nvGraphicFramePr>
          <p:cNvPr id="9221" name="Object 5"/>
          <p:cNvGraphicFramePr>
            <a:graphicFrameLocks noChangeAspect="1"/>
          </p:cNvGraphicFramePr>
          <p:nvPr/>
        </p:nvGraphicFramePr>
        <p:xfrm>
          <a:off x="4191000" y="1105733"/>
          <a:ext cx="4159369" cy="838200"/>
        </p:xfrm>
        <a:graphic>
          <a:graphicData uri="http://schemas.openxmlformats.org/presentationml/2006/ole">
            <mc:AlternateContent xmlns:mc="http://schemas.openxmlformats.org/markup-compatibility/2006">
              <mc:Choice xmlns:v="urn:schemas-microsoft-com:vml" Requires="v">
                <p:oleObj spid="_x0000_s595023" name="Equation" r:id="rId8" imgW="3340080" imgH="672840" progId="Equation.3">
                  <p:embed/>
                </p:oleObj>
              </mc:Choice>
              <mc:Fallback>
                <p:oleObj name="Equation" r:id="rId8" imgW="3340080" imgH="67284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1105733"/>
                        <a:ext cx="4159369"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6" name="Text Box 10"/>
          <p:cNvSpPr txBox="1">
            <a:spLocks noChangeArrowheads="1"/>
          </p:cNvSpPr>
          <p:nvPr/>
        </p:nvSpPr>
        <p:spPr bwMode="auto">
          <a:xfrm>
            <a:off x="3644900" y="5876092"/>
            <a:ext cx="5103812" cy="707886"/>
          </a:xfrm>
          <a:prstGeom prst="rect">
            <a:avLst/>
          </a:prstGeom>
          <a:noFill/>
          <a:ln w="9525">
            <a:noFill/>
            <a:miter lim="800000"/>
            <a:headEnd/>
            <a:tailEnd/>
          </a:ln>
          <a:effectLst/>
        </p:spPr>
        <p:txBody>
          <a:bodyPr wrap="square">
            <a:spAutoFit/>
          </a:bodyPr>
          <a:lstStyle/>
          <a:p>
            <a:pPr>
              <a:lnSpc>
                <a:spcPts val="2400"/>
              </a:lnSpc>
            </a:pPr>
            <a:r>
              <a:rPr lang="en-US" sz="2200" dirty="0">
                <a:latin typeface="Times New Roman" panose="02020603050405020304" pitchFamily="18" charset="0"/>
                <a:cs typeface="Times New Roman" panose="02020603050405020304" pitchFamily="18" charset="0"/>
              </a:rPr>
              <a:t>Constants </a:t>
            </a:r>
            <a:r>
              <a:rPr lang="en-US" sz="2200" dirty="0" smtClean="0">
                <a:latin typeface="Times New Roman" panose="02020603050405020304" pitchFamily="18" charset="0"/>
                <a:cs typeface="Times New Roman" panose="02020603050405020304" pitchFamily="18" charset="0"/>
              </a:rPr>
              <a:t>C</a:t>
            </a:r>
            <a:r>
              <a:rPr lang="en-US" sz="2200" baseline="-25000" dirty="0" smtClean="0">
                <a:latin typeface="Times New Roman" panose="02020603050405020304" pitchFamily="18" charset="0"/>
                <a:cs typeface="Times New Roman" panose="02020603050405020304" pitchFamily="18" charset="0"/>
              </a:rPr>
              <a:t>1</a:t>
            </a:r>
            <a:r>
              <a:rPr lang="en-US" sz="2200" dirty="0" smtClean="0">
                <a:latin typeface="Times New Roman" panose="02020603050405020304" pitchFamily="18" charset="0"/>
                <a:cs typeface="Times New Roman" panose="02020603050405020304" pitchFamily="18" charset="0"/>
              </a:rPr>
              <a:t>, C</a:t>
            </a:r>
            <a:r>
              <a:rPr lang="en-US" sz="2200" baseline="-25000" dirty="0" smtClean="0">
                <a:latin typeface="Times New Roman" panose="02020603050405020304" pitchFamily="18" charset="0"/>
                <a:cs typeface="Times New Roman" panose="02020603050405020304" pitchFamily="18" charset="0"/>
              </a:rPr>
              <a:t>2</a:t>
            </a:r>
            <a:r>
              <a:rPr lang="en-US" sz="2200" dirty="0" smtClean="0">
                <a:latin typeface="Times New Roman" panose="02020603050405020304" pitchFamily="18" charset="0"/>
                <a:cs typeface="Times New Roman" panose="02020603050405020304" pitchFamily="18" charset="0"/>
              </a:rPr>
              <a:t>, C</a:t>
            </a:r>
            <a:r>
              <a:rPr lang="en-US" sz="2200" baseline="-25000" dirty="0" smtClean="0">
                <a:latin typeface="Times New Roman" panose="02020603050405020304" pitchFamily="18" charset="0"/>
                <a:cs typeface="Times New Roman" panose="02020603050405020304" pitchFamily="18" charset="0"/>
              </a:rPr>
              <a:t>3</a:t>
            </a:r>
            <a:r>
              <a:rPr lang="en-US" sz="2200" dirty="0" smtClean="0">
                <a:latin typeface="Times New Roman" panose="02020603050405020304" pitchFamily="18" charset="0"/>
                <a:cs typeface="Times New Roman" panose="02020603050405020304" pitchFamily="18" charset="0"/>
              </a:rPr>
              <a:t> and C</a:t>
            </a:r>
            <a:r>
              <a:rPr lang="en-US" sz="2200" baseline="-25000" dirty="0" smtClean="0">
                <a:latin typeface="Times New Roman" panose="02020603050405020304" pitchFamily="18" charset="0"/>
                <a:cs typeface="Times New Roman" panose="02020603050405020304" pitchFamily="18" charset="0"/>
              </a:rPr>
              <a:t>4</a:t>
            </a:r>
            <a:r>
              <a:rPr lang="en-US" sz="2200" dirty="0" smtClean="0">
                <a:latin typeface="Times New Roman" panose="02020603050405020304" pitchFamily="18" charset="0"/>
                <a:cs typeface="Times New Roman" panose="02020603050405020304" pitchFamily="18" charset="0"/>
              </a:rPr>
              <a:t> are </a:t>
            </a:r>
            <a:r>
              <a:rPr lang="en-US" sz="2200" dirty="0">
                <a:latin typeface="Times New Roman" panose="02020603050405020304" pitchFamily="18" charset="0"/>
                <a:cs typeface="Times New Roman" panose="02020603050405020304" pitchFamily="18" charset="0"/>
              </a:rPr>
              <a:t>determined from </a:t>
            </a:r>
            <a:r>
              <a:rPr lang="en-US" sz="2200" dirty="0" smtClean="0">
                <a:latin typeface="Times New Roman" panose="02020603050405020304" pitchFamily="18" charset="0"/>
                <a:cs typeface="Times New Roman" panose="02020603050405020304" pitchFamily="18" charset="0"/>
              </a:rPr>
              <a:t>boundary conditions</a:t>
            </a:r>
            <a:r>
              <a:rPr lang="en-US" sz="2200" dirty="0">
                <a:latin typeface="Times New Roman" panose="02020603050405020304" pitchFamily="18" charset="0"/>
                <a:cs typeface="Times New Roman" panose="02020603050405020304" pitchFamily="18" charset="0"/>
              </a:rPr>
              <a:t>.</a:t>
            </a:r>
          </a:p>
        </p:txBody>
      </p:sp>
      <p:pic>
        <p:nvPicPr>
          <p:cNvPr id="594949" name="Picture 5" descr="C:\Documents and Settings\Administrator\My Documents\Teaching courses\Solutions manuals\Mechanics of Materials  5E              Beer and Johnston\Images\Chapter 9\color_art\bee29389_09_21.jpg"/>
          <p:cNvPicPr>
            <a:picLocks noChangeAspect="1" noChangeArrowheads="1"/>
          </p:cNvPicPr>
          <p:nvPr/>
        </p:nvPicPr>
        <p:blipFill>
          <a:blip r:embed="rId10" cstate="print"/>
          <a:srcRect t="1245"/>
          <a:stretch>
            <a:fillRect/>
          </a:stretch>
        </p:blipFill>
        <p:spPr bwMode="auto">
          <a:xfrm>
            <a:off x="71437" y="609600"/>
            <a:ext cx="3662363" cy="6045200"/>
          </a:xfrm>
          <a:prstGeom prst="rect">
            <a:avLst/>
          </a:prstGeom>
          <a:noFill/>
        </p:spPr>
      </p:pic>
      <p:sp>
        <p:nvSpPr>
          <p:cNvPr id="2" name="Slide Number Placeholder 1"/>
          <p:cNvSpPr>
            <a:spLocks noGrp="1"/>
          </p:cNvSpPr>
          <p:nvPr>
            <p:ph type="sldNum" sz="quarter" idx="12"/>
          </p:nvPr>
        </p:nvSpPr>
        <p:spPr/>
        <p:txBody>
          <a:bodyPr/>
          <a:lstStyle/>
          <a:p>
            <a:fld id="{3FD5032F-D114-428C-A705-DA6E2CA8D2B6}"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0"/>
            <a:ext cx="7772400" cy="630936"/>
          </a:xfrm>
          <a:ln/>
        </p:spPr>
        <p:txBody>
          <a:bodyPr/>
          <a:lstStyle/>
          <a:p>
            <a:r>
              <a:rPr lang="en-US" dirty="0"/>
              <a:t>Statically Indeterminate Beams</a:t>
            </a:r>
          </a:p>
        </p:txBody>
      </p:sp>
      <p:sp>
        <p:nvSpPr>
          <p:cNvPr id="10248" name="Text Box 8"/>
          <p:cNvSpPr txBox="1">
            <a:spLocks noChangeArrowheads="1"/>
          </p:cNvSpPr>
          <p:nvPr/>
        </p:nvSpPr>
        <p:spPr bwMode="auto">
          <a:xfrm>
            <a:off x="3709988" y="2038290"/>
            <a:ext cx="5422900" cy="400110"/>
          </a:xfrm>
          <a:prstGeom prst="rect">
            <a:avLst/>
          </a:prstGeom>
          <a:noFill/>
          <a:ln w="9525">
            <a:noFill/>
            <a:miter lim="800000"/>
            <a:headEnd/>
            <a:tailEnd/>
          </a:ln>
          <a:effectLst/>
        </p:spPr>
        <p:txBody>
          <a:bodyPr>
            <a:spAutoFit/>
          </a:bodyPr>
          <a:lstStyle/>
          <a:p>
            <a:pPr>
              <a:lnSpc>
                <a:spcPts val="2400"/>
              </a:lnSpc>
            </a:pPr>
            <a:r>
              <a:rPr lang="en-US" sz="2200" dirty="0">
                <a:latin typeface="Times New Roman" panose="02020603050405020304" pitchFamily="18" charset="0"/>
                <a:cs typeface="Times New Roman" panose="02020603050405020304" pitchFamily="18" charset="0"/>
              </a:rPr>
              <a:t>Conditions for static equilibrium yield</a:t>
            </a:r>
          </a:p>
        </p:txBody>
      </p:sp>
      <p:graphicFrame>
        <p:nvGraphicFramePr>
          <p:cNvPr id="10249" name="Object 9"/>
          <p:cNvGraphicFramePr>
            <a:graphicFrameLocks noChangeAspect="1"/>
          </p:cNvGraphicFramePr>
          <p:nvPr/>
        </p:nvGraphicFramePr>
        <p:xfrm>
          <a:off x="4572000" y="2438400"/>
          <a:ext cx="3633787" cy="407235"/>
        </p:xfrm>
        <a:graphic>
          <a:graphicData uri="http://schemas.openxmlformats.org/presentationml/2006/ole">
            <mc:AlternateContent xmlns:mc="http://schemas.openxmlformats.org/markup-compatibility/2006">
              <mc:Choice xmlns:v="urn:schemas-microsoft-com:vml" Requires="v">
                <p:oleObj spid="_x0000_s596048" name="Equation" r:id="rId4" imgW="2946240" imgH="330120" progId="Equation.3">
                  <p:embed/>
                </p:oleObj>
              </mc:Choice>
              <mc:Fallback>
                <p:oleObj name="Equation" r:id="rId4" imgW="2946240" imgH="33012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438400"/>
                        <a:ext cx="3633787" cy="4072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6" name="Text Box 6"/>
          <p:cNvSpPr txBox="1">
            <a:spLocks noChangeArrowheads="1"/>
          </p:cNvSpPr>
          <p:nvPr/>
        </p:nvSpPr>
        <p:spPr bwMode="auto">
          <a:xfrm>
            <a:off x="3709988" y="762000"/>
            <a:ext cx="5053012" cy="1015663"/>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In a statically indeterminate beam, the </a:t>
            </a:r>
            <a:r>
              <a:rPr lang="en-US" sz="2200" b="1" dirty="0" smtClean="0">
                <a:latin typeface="Times New Roman" panose="02020603050405020304" pitchFamily="18" charset="0"/>
                <a:cs typeface="Times New Roman" panose="02020603050405020304" pitchFamily="18" charset="0"/>
              </a:rPr>
              <a:t>deflection equations </a:t>
            </a:r>
            <a:r>
              <a:rPr lang="en-US" sz="2200" dirty="0" smtClean="0">
                <a:latin typeface="Times New Roman" panose="02020603050405020304" pitchFamily="18" charset="0"/>
                <a:cs typeface="Times New Roman" panose="02020603050405020304" pitchFamily="18" charset="0"/>
              </a:rPr>
              <a:t>are used to solve for the reactions of the beam</a:t>
            </a:r>
            <a:endParaRPr lang="en-US" sz="2200" dirty="0">
              <a:latin typeface="Times New Roman" panose="02020603050405020304" pitchFamily="18" charset="0"/>
              <a:cs typeface="Times New Roman" panose="02020603050405020304" pitchFamily="18" charset="0"/>
            </a:endParaRPr>
          </a:p>
        </p:txBody>
      </p:sp>
      <p:sp>
        <p:nvSpPr>
          <p:cNvPr id="10252" name="Text Box 12"/>
          <p:cNvSpPr txBox="1">
            <a:spLocks noChangeArrowheads="1"/>
          </p:cNvSpPr>
          <p:nvPr/>
        </p:nvSpPr>
        <p:spPr bwMode="auto">
          <a:xfrm>
            <a:off x="3709988" y="3124200"/>
            <a:ext cx="3833812" cy="400110"/>
          </a:xfrm>
          <a:prstGeom prst="rect">
            <a:avLst/>
          </a:prstGeom>
          <a:noFill/>
          <a:ln w="9525">
            <a:noFill/>
            <a:miter lim="800000"/>
            <a:headEnd/>
            <a:tailEnd/>
          </a:ln>
          <a:effectLst/>
        </p:spPr>
        <p:txBody>
          <a:bodyPr wrap="square">
            <a:spAutoFit/>
          </a:bodyPr>
          <a:lstStyle/>
          <a:p>
            <a:pPr>
              <a:lnSpc>
                <a:spcPts val="2400"/>
              </a:lnSpc>
            </a:pPr>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beam deflection </a:t>
            </a:r>
            <a:r>
              <a:rPr lang="en-US" sz="2200" dirty="0" smtClean="0">
                <a:latin typeface="Times New Roman" panose="02020603050405020304" pitchFamily="18" charset="0"/>
                <a:cs typeface="Times New Roman" panose="02020603050405020304" pitchFamily="18" charset="0"/>
              </a:rPr>
              <a:t>equations,</a:t>
            </a:r>
            <a:endParaRPr lang="en-US" sz="2200" dirty="0">
              <a:latin typeface="Times New Roman" panose="02020603050405020304" pitchFamily="18" charset="0"/>
              <a:cs typeface="Times New Roman" panose="02020603050405020304" pitchFamily="18" charset="0"/>
            </a:endParaRPr>
          </a:p>
        </p:txBody>
      </p:sp>
      <p:sp>
        <p:nvSpPr>
          <p:cNvPr id="10253" name="Text Box 13"/>
          <p:cNvSpPr txBox="1">
            <a:spLocks noChangeArrowheads="1"/>
          </p:cNvSpPr>
          <p:nvPr/>
        </p:nvSpPr>
        <p:spPr bwMode="auto">
          <a:xfrm>
            <a:off x="3709988" y="5458361"/>
            <a:ext cx="3071812" cy="1323439"/>
          </a:xfrm>
          <a:prstGeom prst="rect">
            <a:avLst/>
          </a:prstGeom>
          <a:noFill/>
          <a:ln w="9525">
            <a:noFill/>
            <a:miter lim="800000"/>
            <a:headEnd/>
            <a:tailEnd/>
          </a:ln>
          <a:effectLst/>
        </p:spPr>
        <p:txBody>
          <a:bodyPr wrap="square">
            <a:spAutoFit/>
          </a:bodyPr>
          <a:lstStyle/>
          <a:p>
            <a:pPr algn="just">
              <a:lnSpc>
                <a:spcPts val="2400"/>
              </a:lnSpc>
              <a:buFontTx/>
              <a:buNone/>
            </a:pPr>
            <a:r>
              <a:rPr lang="en-US" sz="2200" dirty="0" smtClean="0">
                <a:latin typeface="Times New Roman" panose="02020603050405020304" pitchFamily="18" charset="0"/>
                <a:cs typeface="Times New Roman" panose="02020603050405020304" pitchFamily="18" charset="0"/>
              </a:rPr>
              <a:t>which introduces 2 unknowns </a:t>
            </a:r>
            <a:r>
              <a:rPr lang="en-US" sz="2200" dirty="0">
                <a:latin typeface="Times New Roman" panose="02020603050405020304" pitchFamily="18" charset="0"/>
                <a:cs typeface="Times New Roman" panose="02020603050405020304" pitchFamily="18" charset="0"/>
              </a:rPr>
              <a:t>but provides </a:t>
            </a:r>
            <a:r>
              <a:rPr lang="en-US" sz="2200" dirty="0" smtClean="0">
                <a:latin typeface="Times New Roman" panose="02020603050405020304" pitchFamily="18" charset="0"/>
                <a:cs typeface="Times New Roman" panose="02020603050405020304" pitchFamily="18" charset="0"/>
              </a:rPr>
              <a:t>3 additional </a:t>
            </a:r>
            <a:r>
              <a:rPr lang="en-US" sz="2200" dirty="0">
                <a:latin typeface="Times New Roman" panose="02020603050405020304" pitchFamily="18" charset="0"/>
                <a:cs typeface="Times New Roman" panose="02020603050405020304" pitchFamily="18" charset="0"/>
              </a:rPr>
              <a:t>equations from the boundary conditions:</a:t>
            </a:r>
          </a:p>
        </p:txBody>
      </p:sp>
      <p:graphicFrame>
        <p:nvGraphicFramePr>
          <p:cNvPr id="10255" name="Object 15"/>
          <p:cNvGraphicFramePr>
            <a:graphicFrameLocks noChangeAspect="1"/>
          </p:cNvGraphicFramePr>
          <p:nvPr>
            <p:extLst>
              <p:ext uri="{D42A27DB-BD31-4B8C-83A1-F6EECF244321}">
                <p14:modId xmlns:p14="http://schemas.microsoft.com/office/powerpoint/2010/main" val="2280873376"/>
              </p:ext>
            </p:extLst>
          </p:nvPr>
        </p:nvGraphicFramePr>
        <p:xfrm>
          <a:off x="6934200" y="5526445"/>
          <a:ext cx="1527175" cy="1117600"/>
        </p:xfrm>
        <a:graphic>
          <a:graphicData uri="http://schemas.openxmlformats.org/presentationml/2006/ole">
            <mc:AlternateContent xmlns:mc="http://schemas.openxmlformats.org/markup-compatibility/2006">
              <mc:Choice xmlns:v="urn:schemas-microsoft-com:vml" Requires="v">
                <p:oleObj spid="_x0000_s596049" name="Equation" r:id="rId6" imgW="901440" imgH="660240" progId="Equation.3">
                  <p:embed/>
                </p:oleObj>
              </mc:Choice>
              <mc:Fallback>
                <p:oleObj name="Equation" r:id="rId6" imgW="901440" imgH="66024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5526445"/>
                        <a:ext cx="1527175"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95973" name="Picture 5" descr="C:\Documents and Settings\Administrator\My Documents\Teaching courses\Solutions manuals\Mechanics of Materials  5E              Beer and Johnston\Images\Chapter 9\color_art\bee29389_09_24.jpg"/>
          <p:cNvPicPr>
            <a:picLocks noChangeAspect="1" noChangeArrowheads="1"/>
          </p:cNvPicPr>
          <p:nvPr/>
        </p:nvPicPr>
        <p:blipFill>
          <a:blip r:embed="rId8" cstate="print"/>
          <a:srcRect t="3039" b="7065"/>
          <a:stretch>
            <a:fillRect/>
          </a:stretch>
        </p:blipFill>
        <p:spPr bwMode="auto">
          <a:xfrm>
            <a:off x="0" y="533400"/>
            <a:ext cx="3276600" cy="4038600"/>
          </a:xfrm>
          <a:prstGeom prst="rect">
            <a:avLst/>
          </a:prstGeom>
          <a:noFill/>
        </p:spPr>
      </p:pic>
      <p:pic>
        <p:nvPicPr>
          <p:cNvPr id="595974" name="Picture 6" descr="C:\Documents and Settings\Administrator\My Documents\Teaching courses\Solutions manuals\Mechanics of Materials  5E              Beer and Johnston\Images\Chapter 9\color_art\bee29389_09_25.jpg"/>
          <p:cNvPicPr>
            <a:picLocks noChangeAspect="1" noChangeArrowheads="1"/>
          </p:cNvPicPr>
          <p:nvPr/>
        </p:nvPicPr>
        <p:blipFill>
          <a:blip r:embed="rId9" cstate="print"/>
          <a:srcRect t="7169"/>
          <a:stretch>
            <a:fillRect/>
          </a:stretch>
        </p:blipFill>
        <p:spPr bwMode="auto">
          <a:xfrm>
            <a:off x="0" y="4656137"/>
            <a:ext cx="3643313" cy="1973263"/>
          </a:xfrm>
          <a:prstGeom prst="rect">
            <a:avLst/>
          </a:prstGeom>
          <a:noFill/>
        </p:spPr>
      </p:pic>
      <p:graphicFrame>
        <p:nvGraphicFramePr>
          <p:cNvPr id="595975" name="Object 7"/>
          <p:cNvGraphicFramePr>
            <a:graphicFrameLocks noChangeAspect="1"/>
          </p:cNvGraphicFramePr>
          <p:nvPr/>
        </p:nvGraphicFramePr>
        <p:xfrm>
          <a:off x="4891549" y="3414713"/>
          <a:ext cx="3490451" cy="1690687"/>
        </p:xfrm>
        <a:graphic>
          <a:graphicData uri="http://schemas.openxmlformats.org/presentationml/2006/ole">
            <mc:AlternateContent xmlns:mc="http://schemas.openxmlformats.org/markup-compatibility/2006">
              <mc:Choice xmlns:v="urn:schemas-microsoft-com:vml" Requires="v">
                <p:oleObj spid="_x0000_s596050" name="Equation" r:id="rId10" imgW="2044440" imgH="990360" progId="Equation.3">
                  <p:embed/>
                </p:oleObj>
              </mc:Choice>
              <mc:Fallback>
                <p:oleObj name="Equation" r:id="rId10" imgW="2044440" imgH="99036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91549" y="3414713"/>
                        <a:ext cx="3490451" cy="169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5" name="Straight Connector 24"/>
          <p:cNvCxnSpPr/>
          <p:nvPr/>
        </p:nvCxnSpPr>
        <p:spPr>
          <a:xfrm rot="5400000">
            <a:off x="6187441" y="6095404"/>
            <a:ext cx="118872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FD5032F-D114-428C-A705-DA6E2CA8D2B6}"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4</a:t>
            </a:r>
            <a:endParaRPr lang="en-US" dirty="0"/>
          </a:p>
        </p:txBody>
      </p:sp>
      <p:sp>
        <p:nvSpPr>
          <p:cNvPr id="10" name="Slide Number Placeholder 2"/>
          <p:cNvSpPr>
            <a:spLocks noGrp="1"/>
          </p:cNvSpPr>
          <p:nvPr>
            <p:ph type="sldNum" sz="quarter" idx="12"/>
          </p:nvPr>
        </p:nvSpPr>
        <p:spPr/>
        <p:txBody>
          <a:bodyPr/>
          <a:lstStyle/>
          <a:p>
            <a:fld id="{4D9DF38E-BC04-4EF1-9C79-61FBE5B74BEB}" type="slidenum">
              <a:rPr lang="en-US" smtClean="0"/>
              <a:pPr/>
              <a:t>17</a:t>
            </a:fld>
            <a:endParaRPr lang="en-US" dirty="0"/>
          </a:p>
        </p:txBody>
      </p:sp>
      <p:sp>
        <p:nvSpPr>
          <p:cNvPr id="9" name="Text Box 2"/>
          <p:cNvSpPr txBox="1">
            <a:spLocks noChangeArrowheads="1"/>
          </p:cNvSpPr>
          <p:nvPr/>
        </p:nvSpPr>
        <p:spPr bwMode="auto">
          <a:xfrm>
            <a:off x="1" y="640140"/>
            <a:ext cx="3505199" cy="1015663"/>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9-21: </a:t>
            </a:r>
            <a:r>
              <a:rPr lang="en-US" sz="2200" dirty="0" smtClean="0">
                <a:latin typeface="Times New Roman" panose="02020603050405020304" pitchFamily="18" charset="0"/>
                <a:cs typeface="Times New Roman" panose="02020603050405020304" pitchFamily="18" charset="0"/>
              </a:rPr>
              <a:t>For the beam and loading shown, determine the reaction at the roller support</a:t>
            </a:r>
            <a:endParaRPr lang="en-US" sz="2200" baseline="-25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90549"/>
            <a:ext cx="5338763" cy="253365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4</a:t>
            </a:r>
            <a:endParaRPr lang="en-US" dirty="0"/>
          </a:p>
        </p:txBody>
      </p:sp>
      <p:sp>
        <p:nvSpPr>
          <p:cNvPr id="10" name="Slide Number Placeholder 2"/>
          <p:cNvSpPr>
            <a:spLocks noGrp="1"/>
          </p:cNvSpPr>
          <p:nvPr>
            <p:ph type="sldNum" sz="quarter" idx="12"/>
          </p:nvPr>
        </p:nvSpPr>
        <p:spPr/>
        <p:txBody>
          <a:bodyPr/>
          <a:lstStyle/>
          <a:p>
            <a:fld id="{4D9DF38E-BC04-4EF1-9C79-61FBE5B74BEB}" type="slidenum">
              <a:rPr lang="en-US" smtClean="0"/>
              <a:pPr/>
              <a:t>18</a:t>
            </a:fld>
            <a:endParaRPr lang="en-US" dirty="0"/>
          </a:p>
        </p:txBody>
      </p:sp>
    </p:spTree>
    <p:extLst>
      <p:ext uri="{BB962C8B-B14F-4D97-AF65-F5344CB8AC3E}">
        <p14:creationId xmlns:p14="http://schemas.microsoft.com/office/powerpoint/2010/main" val="1865667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5</a:t>
            </a:r>
            <a:endParaRPr lang="en-US" dirty="0"/>
          </a:p>
        </p:txBody>
      </p:sp>
      <p:sp>
        <p:nvSpPr>
          <p:cNvPr id="10" name="Slide Number Placeholder 2"/>
          <p:cNvSpPr>
            <a:spLocks noGrp="1"/>
          </p:cNvSpPr>
          <p:nvPr>
            <p:ph type="sldNum" sz="quarter" idx="12"/>
          </p:nvPr>
        </p:nvSpPr>
        <p:spPr/>
        <p:txBody>
          <a:bodyPr/>
          <a:lstStyle/>
          <a:p>
            <a:fld id="{4D9DF38E-BC04-4EF1-9C79-61FBE5B74BEB}" type="slidenum">
              <a:rPr lang="en-US" smtClean="0"/>
              <a:pPr/>
              <a:t>19</a:t>
            </a:fld>
            <a:endParaRPr lang="en-US" dirty="0"/>
          </a:p>
        </p:txBody>
      </p:sp>
      <p:sp>
        <p:nvSpPr>
          <p:cNvPr id="9" name="Text Box 2"/>
          <p:cNvSpPr txBox="1">
            <a:spLocks noChangeArrowheads="1"/>
          </p:cNvSpPr>
          <p:nvPr/>
        </p:nvSpPr>
        <p:spPr bwMode="auto">
          <a:xfrm>
            <a:off x="1" y="640140"/>
            <a:ext cx="4419599" cy="1323439"/>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9-26: </a:t>
            </a:r>
            <a:r>
              <a:rPr lang="en-US" sz="2200" dirty="0" smtClean="0">
                <a:latin typeface="Times New Roman" panose="02020603050405020304" pitchFamily="18" charset="0"/>
                <a:cs typeface="Times New Roman" panose="02020603050405020304" pitchFamily="18" charset="0"/>
              </a:rPr>
              <a:t>Determine the reaction at the roller support and draw the bending moment diagram for the beam and loading shown.</a:t>
            </a:r>
            <a:endParaRPr lang="en-US" sz="2200" baseline="-25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457200"/>
            <a:ext cx="4601584" cy="2209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095500" y="0"/>
            <a:ext cx="4152900" cy="630936"/>
          </a:xfrm>
          <a:ln/>
        </p:spPr>
        <p:txBody>
          <a:bodyPr/>
          <a:lstStyle/>
          <a:p>
            <a:r>
              <a:rPr lang="en-US" dirty="0" smtClean="0"/>
              <a:t>Introduction</a:t>
            </a:r>
            <a:endParaRPr lang="en-US" dirty="0"/>
          </a:p>
        </p:txBody>
      </p:sp>
      <p:sp>
        <p:nvSpPr>
          <p:cNvPr id="9219" name="Text Box 3"/>
          <p:cNvSpPr txBox="1">
            <a:spLocks noChangeArrowheads="1"/>
          </p:cNvSpPr>
          <p:nvPr/>
        </p:nvSpPr>
        <p:spPr bwMode="auto">
          <a:xfrm>
            <a:off x="1" y="1226165"/>
            <a:ext cx="4800600" cy="1938992"/>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A new aspect in the design of beams will be considered in this chapter. Previously we designed beams for strength. In this part we will consider design of beams including the maximum deflection of the beam in the design specifications.</a:t>
            </a:r>
            <a:endParaRPr lang="en-US" sz="2200" dirty="0">
              <a:latin typeface="Times New Roman" panose="02020603050405020304" pitchFamily="18" charset="0"/>
              <a:cs typeface="Times New Roman" panose="02020603050405020304" pitchFamily="18" charset="0"/>
            </a:endParaRPr>
          </a:p>
        </p:txBody>
      </p:sp>
      <p:sp>
        <p:nvSpPr>
          <p:cNvPr id="9220" name="Text Box 4"/>
          <p:cNvSpPr txBox="1">
            <a:spLocks noChangeArrowheads="1"/>
          </p:cNvSpPr>
          <p:nvPr/>
        </p:nvSpPr>
        <p:spPr bwMode="auto">
          <a:xfrm>
            <a:off x="0" y="4419600"/>
            <a:ext cx="4803913" cy="1323439"/>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The photo shows a cable-stayed bridge under construction. Its design is based on both strength considerations and deflection evaluations.</a:t>
            </a:r>
            <a:endParaRPr lang="en-US" sz="2200" dirty="0">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fld id="{3FD5032F-D114-428C-A705-DA6E2CA8D2B6}" type="slidenum">
              <a:rPr lang="en-US" smtClean="0"/>
              <a:pPr/>
              <a:t>2</a:t>
            </a:fld>
            <a:endParaRPr lang="en-US" dirty="0"/>
          </a:p>
        </p:txBody>
      </p:sp>
      <p:pic>
        <p:nvPicPr>
          <p:cNvPr id="611331" name="Picture 3" descr="C:\Documents and Settings\Administrator\My Documents\Teaching courses\Solutions manuals\Mechanics of Materials  4E              Beer and Johnston\Images\Chapter 9\bee59355_09co.jpg"/>
          <p:cNvPicPr>
            <a:picLocks noChangeAspect="1" noChangeArrowheads="1"/>
          </p:cNvPicPr>
          <p:nvPr/>
        </p:nvPicPr>
        <p:blipFill>
          <a:blip r:embed="rId3" cstate="print"/>
          <a:srcRect/>
          <a:stretch>
            <a:fillRect/>
          </a:stretch>
        </p:blipFill>
        <p:spPr bwMode="auto">
          <a:xfrm>
            <a:off x="4800600" y="1295400"/>
            <a:ext cx="4340782" cy="4319587"/>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5</a:t>
            </a:r>
            <a:endParaRPr lang="en-US" dirty="0"/>
          </a:p>
        </p:txBody>
      </p:sp>
      <p:sp>
        <p:nvSpPr>
          <p:cNvPr id="10" name="Slide Number Placeholder 2"/>
          <p:cNvSpPr>
            <a:spLocks noGrp="1"/>
          </p:cNvSpPr>
          <p:nvPr>
            <p:ph type="sldNum" sz="quarter" idx="12"/>
          </p:nvPr>
        </p:nvSpPr>
        <p:spPr/>
        <p:txBody>
          <a:bodyPr/>
          <a:lstStyle/>
          <a:p>
            <a:fld id="{4D9DF38E-BC04-4EF1-9C79-61FBE5B74BEB}"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6</a:t>
            </a:r>
            <a:endParaRPr lang="en-US" dirty="0"/>
          </a:p>
        </p:txBody>
      </p:sp>
      <p:sp>
        <p:nvSpPr>
          <p:cNvPr id="10" name="Slide Number Placeholder 2"/>
          <p:cNvSpPr>
            <a:spLocks noGrp="1"/>
          </p:cNvSpPr>
          <p:nvPr>
            <p:ph type="sldNum" sz="quarter" idx="12"/>
          </p:nvPr>
        </p:nvSpPr>
        <p:spPr/>
        <p:txBody>
          <a:bodyPr/>
          <a:lstStyle/>
          <a:p>
            <a:fld id="{4D9DF38E-BC04-4EF1-9C79-61FBE5B74BEB}" type="slidenum">
              <a:rPr lang="en-US" smtClean="0"/>
              <a:pPr/>
              <a:t>21</a:t>
            </a:fld>
            <a:endParaRPr lang="en-US" dirty="0"/>
          </a:p>
        </p:txBody>
      </p:sp>
      <p:sp>
        <p:nvSpPr>
          <p:cNvPr id="9" name="Text Box 2"/>
          <p:cNvSpPr txBox="1">
            <a:spLocks noChangeArrowheads="1"/>
          </p:cNvSpPr>
          <p:nvPr/>
        </p:nvSpPr>
        <p:spPr bwMode="auto">
          <a:xfrm>
            <a:off x="1" y="640140"/>
            <a:ext cx="3962399" cy="1015663"/>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9-33: </a:t>
            </a:r>
            <a:r>
              <a:rPr lang="en-US" sz="2200" dirty="0" smtClean="0">
                <a:latin typeface="Times New Roman" panose="02020603050405020304" pitchFamily="18" charset="0"/>
                <a:cs typeface="Times New Roman" panose="02020603050405020304" pitchFamily="18" charset="0"/>
              </a:rPr>
              <a:t>Determine the reaction at A and draw the bending moment for the beam and loading shown.</a:t>
            </a:r>
            <a:endParaRPr lang="en-US" sz="2200" baseline="-25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457200"/>
            <a:ext cx="4918667" cy="225552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6</a:t>
            </a:r>
            <a:endParaRPr lang="en-US" dirty="0"/>
          </a:p>
        </p:txBody>
      </p:sp>
      <p:sp>
        <p:nvSpPr>
          <p:cNvPr id="10" name="Slide Number Placeholder 2"/>
          <p:cNvSpPr>
            <a:spLocks noGrp="1"/>
          </p:cNvSpPr>
          <p:nvPr>
            <p:ph type="sldNum" sz="quarter" idx="12"/>
          </p:nvPr>
        </p:nvSpPr>
        <p:spPr/>
        <p:txBody>
          <a:bodyPr/>
          <a:lstStyle/>
          <a:p>
            <a:fld id="{4D9DF38E-BC04-4EF1-9C79-61FBE5B74BEB}"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630936"/>
          </a:xfrm>
          <a:ln/>
        </p:spPr>
        <p:txBody>
          <a:bodyPr/>
          <a:lstStyle/>
          <a:p>
            <a:r>
              <a:rPr lang="en-US" dirty="0"/>
              <a:t>Method of Superposition</a:t>
            </a:r>
          </a:p>
        </p:txBody>
      </p:sp>
      <p:sp>
        <p:nvSpPr>
          <p:cNvPr id="13318" name="Text Box 6"/>
          <p:cNvSpPr txBox="1">
            <a:spLocks noChangeArrowheads="1"/>
          </p:cNvSpPr>
          <p:nvPr/>
        </p:nvSpPr>
        <p:spPr bwMode="auto">
          <a:xfrm>
            <a:off x="381000" y="5486400"/>
            <a:ext cx="5397136" cy="707886"/>
          </a:xfrm>
          <a:prstGeom prst="rect">
            <a:avLst/>
          </a:prstGeom>
          <a:noFill/>
          <a:ln w="9525">
            <a:noFill/>
            <a:miter lim="800000"/>
            <a:headEnd/>
            <a:tailEnd/>
          </a:ln>
          <a:effectLst/>
        </p:spPr>
        <p:txBody>
          <a:bodyPr wrap="square">
            <a:spAutoFit/>
          </a:bodyPr>
          <a:lstStyle/>
          <a:p>
            <a:pPr>
              <a:lnSpc>
                <a:spcPts val="2400"/>
              </a:lnSpc>
            </a:pPr>
            <a:r>
              <a:rPr lang="en-US" sz="2200" dirty="0" smtClean="0">
                <a:latin typeface="Times New Roman" panose="02020603050405020304" pitchFamily="18" charset="0"/>
                <a:cs typeface="Times New Roman" panose="02020603050405020304" pitchFamily="18" charset="0"/>
              </a:rPr>
              <a:t>Procedure </a:t>
            </a:r>
            <a:r>
              <a:rPr lang="en-US" sz="2200" dirty="0">
                <a:latin typeface="Times New Roman" panose="02020603050405020304" pitchFamily="18" charset="0"/>
                <a:cs typeface="Times New Roman" panose="02020603050405020304" pitchFamily="18" charset="0"/>
              </a:rPr>
              <a:t>is facilitated by tables of solutions for common types of loadings and supports.</a:t>
            </a:r>
          </a:p>
        </p:txBody>
      </p:sp>
      <p:sp>
        <p:nvSpPr>
          <p:cNvPr id="8" name="Text Box 6"/>
          <p:cNvSpPr txBox="1">
            <a:spLocks noChangeArrowheads="1"/>
          </p:cNvSpPr>
          <p:nvPr/>
        </p:nvSpPr>
        <p:spPr bwMode="auto">
          <a:xfrm>
            <a:off x="228600" y="762000"/>
            <a:ext cx="8458200" cy="1631216"/>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For beams subjected to several concentrated or distributed loads:</a:t>
            </a:r>
          </a:p>
          <a:p>
            <a:pPr algn="just">
              <a:lnSpc>
                <a:spcPts val="2400"/>
              </a:lnSpc>
            </a:pPr>
            <a:endParaRPr lang="en-US" sz="2200" dirty="0" smtClean="0">
              <a:latin typeface="Times New Roman" panose="02020603050405020304" pitchFamily="18" charset="0"/>
              <a:cs typeface="Times New Roman" panose="02020603050405020304" pitchFamily="18" charset="0"/>
            </a:endParaRPr>
          </a:p>
          <a:p>
            <a:pPr lvl="1" algn="just">
              <a:lnSpc>
                <a:spcPts val="2400"/>
              </a:lnSpc>
              <a:buFont typeface="Arial" pitchFamily="34" charset="0"/>
              <a:buChar char="•"/>
            </a:pPr>
            <a:r>
              <a:rPr lang="en-US" sz="2200" dirty="0" smtClean="0">
                <a:latin typeface="Times New Roman" panose="02020603050405020304" pitchFamily="18" charset="0"/>
                <a:cs typeface="Times New Roman" panose="02020603050405020304" pitchFamily="18" charset="0"/>
              </a:rPr>
              <a:t> Compute separately the deformation of each of the applied loads</a:t>
            </a:r>
          </a:p>
          <a:p>
            <a:pPr lvl="1" algn="just">
              <a:lnSpc>
                <a:spcPts val="2400"/>
              </a:lnSpc>
              <a:buFont typeface="Arial" pitchFamily="34" charset="0"/>
              <a:buChar char="•"/>
            </a:pPr>
            <a:r>
              <a:rPr lang="en-US" sz="2200" dirty="0" smtClean="0">
                <a:latin typeface="Times New Roman" panose="02020603050405020304" pitchFamily="18" charset="0"/>
                <a:cs typeface="Times New Roman" panose="02020603050405020304" pitchFamily="18" charset="0"/>
              </a:rPr>
              <a:t> The deformation of the combined load is found by adding the   </a:t>
            </a:r>
          </a:p>
          <a:p>
            <a:pPr lvl="1" algn="just">
              <a:lnSpc>
                <a:spcPts val="2400"/>
              </a:lnSpc>
            </a:pPr>
            <a:r>
              <a:rPr lang="en-US" sz="2200" dirty="0" smtClean="0">
                <a:latin typeface="Times New Roman" panose="02020603050405020304" pitchFamily="18" charset="0"/>
                <a:cs typeface="Times New Roman" panose="02020603050405020304" pitchFamily="18" charset="0"/>
              </a:rPr>
              <a:t>  deformation of individual loads. </a:t>
            </a:r>
            <a:endParaRPr lang="en-US" sz="2200" dirty="0">
              <a:latin typeface="Times New Roman" panose="02020603050405020304" pitchFamily="18" charset="0"/>
              <a:cs typeface="Times New Roman" panose="02020603050405020304" pitchFamily="18" charset="0"/>
            </a:endParaRPr>
          </a:p>
        </p:txBody>
      </p:sp>
      <p:pic>
        <p:nvPicPr>
          <p:cNvPr id="638978" name="Picture 2" descr="C:\Documents and Settings\Administrator\My Documents\Teaching courses\Solutions manuals\Mechanics of Materials  5E              Beer and Johnston\Images\Chapter 9\color_art\bee29389_09_34.jpg"/>
          <p:cNvPicPr>
            <a:picLocks noChangeAspect="1" noChangeArrowheads="1"/>
          </p:cNvPicPr>
          <p:nvPr/>
        </p:nvPicPr>
        <p:blipFill>
          <a:blip r:embed="rId3" cstate="print"/>
          <a:srcRect t="8823" b="8824"/>
          <a:stretch>
            <a:fillRect/>
          </a:stretch>
        </p:blipFill>
        <p:spPr bwMode="auto">
          <a:xfrm>
            <a:off x="152400" y="2895600"/>
            <a:ext cx="8878028" cy="2133600"/>
          </a:xfrm>
          <a:prstGeom prst="rect">
            <a:avLst/>
          </a:prstGeom>
          <a:noFill/>
        </p:spPr>
      </p:pic>
      <p:sp>
        <p:nvSpPr>
          <p:cNvPr id="2" name="Slide Number Placeholder 1"/>
          <p:cNvSpPr>
            <a:spLocks noGrp="1"/>
          </p:cNvSpPr>
          <p:nvPr>
            <p:ph type="sldNum" sz="quarter" idx="12"/>
          </p:nvPr>
        </p:nvSpPr>
        <p:spPr/>
        <p:txBody>
          <a:bodyPr/>
          <a:lstStyle/>
          <a:p>
            <a:fld id="{3FD5032F-D114-428C-A705-DA6E2CA8D2B6}"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7</a:t>
            </a:r>
            <a:endParaRPr lang="en-US" dirty="0"/>
          </a:p>
        </p:txBody>
      </p:sp>
      <p:sp>
        <p:nvSpPr>
          <p:cNvPr id="10" name="Slide Number Placeholder 2"/>
          <p:cNvSpPr>
            <a:spLocks noGrp="1"/>
          </p:cNvSpPr>
          <p:nvPr>
            <p:ph type="sldNum" sz="quarter" idx="12"/>
          </p:nvPr>
        </p:nvSpPr>
        <p:spPr/>
        <p:txBody>
          <a:bodyPr/>
          <a:lstStyle/>
          <a:p>
            <a:fld id="{4D9DF38E-BC04-4EF1-9C79-61FBE5B74BEB}" type="slidenum">
              <a:rPr lang="en-US" smtClean="0"/>
              <a:pPr/>
              <a:t>24</a:t>
            </a:fld>
            <a:endParaRPr lang="en-US" dirty="0"/>
          </a:p>
        </p:txBody>
      </p:sp>
      <p:sp>
        <p:nvSpPr>
          <p:cNvPr id="9" name="Text Box 2"/>
          <p:cNvSpPr txBox="1">
            <a:spLocks noChangeArrowheads="1"/>
          </p:cNvSpPr>
          <p:nvPr/>
        </p:nvSpPr>
        <p:spPr bwMode="auto">
          <a:xfrm>
            <a:off x="1" y="640140"/>
            <a:ext cx="4495799" cy="1015663"/>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9-65: </a:t>
            </a:r>
            <a:r>
              <a:rPr lang="en-US" sz="2200" dirty="0" smtClean="0">
                <a:latin typeface="Times New Roman" panose="02020603050405020304" pitchFamily="18" charset="0"/>
                <a:cs typeface="Times New Roman" panose="02020603050405020304" pitchFamily="18" charset="0"/>
              </a:rPr>
              <a:t>For the cantilever beam and loading shown, determine the slope and deflection at the free end.</a:t>
            </a:r>
            <a:endParaRPr lang="en-US" sz="2200" baseline="-25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9150" y="533400"/>
            <a:ext cx="4476750" cy="254793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7</a:t>
            </a:r>
            <a:endParaRPr lang="en-US" dirty="0"/>
          </a:p>
        </p:txBody>
      </p:sp>
      <p:sp>
        <p:nvSpPr>
          <p:cNvPr id="10" name="Slide Number Placeholder 2"/>
          <p:cNvSpPr>
            <a:spLocks noGrp="1"/>
          </p:cNvSpPr>
          <p:nvPr>
            <p:ph type="sldNum" sz="quarter" idx="12"/>
          </p:nvPr>
        </p:nvSpPr>
        <p:spPr/>
        <p:txBody>
          <a:bodyPr/>
          <a:lstStyle/>
          <a:p>
            <a:fld id="{4D9DF38E-BC04-4EF1-9C79-61FBE5B74BEB}"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7</a:t>
            </a:r>
            <a:endParaRPr lang="en-US" dirty="0"/>
          </a:p>
        </p:txBody>
      </p:sp>
      <p:sp>
        <p:nvSpPr>
          <p:cNvPr id="10" name="Slide Number Placeholder 2"/>
          <p:cNvSpPr>
            <a:spLocks noGrp="1"/>
          </p:cNvSpPr>
          <p:nvPr>
            <p:ph type="sldNum" sz="quarter" idx="12"/>
          </p:nvPr>
        </p:nvSpPr>
        <p:spPr/>
        <p:txBody>
          <a:bodyPr/>
          <a:lstStyle/>
          <a:p>
            <a:fld id="{4D9DF38E-BC04-4EF1-9C79-61FBE5B74BEB}" type="slidenum">
              <a:rPr lang="en-US" smtClean="0"/>
              <a:pPr/>
              <a:t>26</a:t>
            </a:fld>
            <a:endParaRPr lang="en-US" dirty="0"/>
          </a:p>
        </p:txBody>
      </p:sp>
    </p:spTree>
    <p:extLst>
      <p:ext uri="{BB962C8B-B14F-4D97-AF65-F5344CB8AC3E}">
        <p14:creationId xmlns:p14="http://schemas.microsoft.com/office/powerpoint/2010/main" val="8586779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8</a:t>
            </a:r>
            <a:endParaRPr lang="en-US" dirty="0"/>
          </a:p>
        </p:txBody>
      </p:sp>
      <p:sp>
        <p:nvSpPr>
          <p:cNvPr id="10" name="Slide Number Placeholder 2"/>
          <p:cNvSpPr>
            <a:spLocks noGrp="1"/>
          </p:cNvSpPr>
          <p:nvPr>
            <p:ph type="sldNum" sz="quarter" idx="12"/>
          </p:nvPr>
        </p:nvSpPr>
        <p:spPr/>
        <p:txBody>
          <a:bodyPr/>
          <a:lstStyle/>
          <a:p>
            <a:fld id="{4D9DF38E-BC04-4EF1-9C79-61FBE5B74BEB}" type="slidenum">
              <a:rPr lang="en-US" smtClean="0"/>
              <a:pPr/>
              <a:t>27</a:t>
            </a:fld>
            <a:endParaRPr lang="en-US" dirty="0"/>
          </a:p>
        </p:txBody>
      </p:sp>
      <p:sp>
        <p:nvSpPr>
          <p:cNvPr id="9" name="Text Box 2"/>
          <p:cNvSpPr txBox="1">
            <a:spLocks noChangeArrowheads="1"/>
          </p:cNvSpPr>
          <p:nvPr/>
        </p:nvSpPr>
        <p:spPr bwMode="auto">
          <a:xfrm>
            <a:off x="1" y="640140"/>
            <a:ext cx="3962399" cy="1015663"/>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9-80: </a:t>
            </a:r>
            <a:r>
              <a:rPr lang="en-US" sz="2200" dirty="0" smtClean="0">
                <a:latin typeface="Times New Roman" panose="02020603050405020304" pitchFamily="18" charset="0"/>
                <a:cs typeface="Times New Roman" panose="02020603050405020304" pitchFamily="18" charset="0"/>
              </a:rPr>
              <a:t>For the uniform beam shown, determine </a:t>
            </a:r>
            <a:r>
              <a:rPr lang="en-US" sz="2200" b="1" dirty="0" smtClean="0">
                <a:latin typeface="Times New Roman" panose="02020603050405020304" pitchFamily="18" charset="0"/>
                <a:cs typeface="Times New Roman" panose="02020603050405020304" pitchFamily="18" charset="0"/>
              </a:rPr>
              <a:t>(a)</a:t>
            </a:r>
            <a:r>
              <a:rPr lang="en-US" sz="2200" dirty="0" smtClean="0">
                <a:latin typeface="Times New Roman" panose="02020603050405020304" pitchFamily="18" charset="0"/>
                <a:cs typeface="Times New Roman" panose="02020603050405020304" pitchFamily="18" charset="0"/>
              </a:rPr>
              <a:t> the reaction at A, </a:t>
            </a:r>
            <a:r>
              <a:rPr lang="en-US" sz="2200" b="1" dirty="0" smtClean="0">
                <a:latin typeface="Times New Roman" panose="02020603050405020304" pitchFamily="18" charset="0"/>
                <a:cs typeface="Times New Roman" panose="02020603050405020304" pitchFamily="18" charset="0"/>
              </a:rPr>
              <a:t>(b)</a:t>
            </a:r>
            <a:r>
              <a:rPr lang="en-US" sz="2200" dirty="0" smtClean="0">
                <a:latin typeface="Times New Roman" panose="02020603050405020304" pitchFamily="18" charset="0"/>
                <a:cs typeface="Times New Roman" panose="02020603050405020304" pitchFamily="18" charset="0"/>
              </a:rPr>
              <a:t> the reaction at B.</a:t>
            </a:r>
            <a:endParaRPr lang="en-US" sz="2200" baseline="-25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2018" y="630936"/>
            <a:ext cx="4899582" cy="244979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8</a:t>
            </a:r>
            <a:endParaRPr lang="en-US" dirty="0"/>
          </a:p>
        </p:txBody>
      </p:sp>
      <p:sp>
        <p:nvSpPr>
          <p:cNvPr id="10" name="Slide Number Placeholder 2"/>
          <p:cNvSpPr>
            <a:spLocks noGrp="1"/>
          </p:cNvSpPr>
          <p:nvPr>
            <p:ph type="sldNum" sz="quarter" idx="12"/>
          </p:nvPr>
        </p:nvSpPr>
        <p:spPr/>
        <p:txBody>
          <a:bodyPr/>
          <a:lstStyle/>
          <a:p>
            <a:fld id="{4D9DF38E-BC04-4EF1-9C79-61FBE5B74BEB}" type="slidenum">
              <a:rPr lang="en-US" smtClean="0"/>
              <a:pPr/>
              <a:t>28</a:t>
            </a:fld>
            <a:endParaRPr lang="en-US" dirty="0"/>
          </a:p>
        </p:txBody>
      </p:sp>
    </p:spTree>
    <p:extLst>
      <p:ext uri="{BB962C8B-B14F-4D97-AF65-F5344CB8AC3E}">
        <p14:creationId xmlns:p14="http://schemas.microsoft.com/office/powerpoint/2010/main" val="2327855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8</a:t>
            </a:r>
            <a:endParaRPr lang="en-US" dirty="0"/>
          </a:p>
        </p:txBody>
      </p:sp>
      <p:sp>
        <p:nvSpPr>
          <p:cNvPr id="10" name="Slide Number Placeholder 2"/>
          <p:cNvSpPr>
            <a:spLocks noGrp="1"/>
          </p:cNvSpPr>
          <p:nvPr>
            <p:ph type="sldNum" sz="quarter" idx="12"/>
          </p:nvPr>
        </p:nvSpPr>
        <p:spPr/>
        <p:txBody>
          <a:bodyPr/>
          <a:lstStyle/>
          <a:p>
            <a:fld id="{4D9DF38E-BC04-4EF1-9C79-61FBE5B74BEB}"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0854" name="Picture 6" descr="C:\Documents and Settings\Administrator\My Documents\Teaching courses\Solutions manuals\Mechanics of Materials  5E              Beer and Johnston\Images\Chapter 9\color_art\bee29389_09_03.jpg"/>
          <p:cNvPicPr>
            <a:picLocks noChangeAspect="1" noChangeArrowheads="1"/>
          </p:cNvPicPr>
          <p:nvPr/>
        </p:nvPicPr>
        <p:blipFill>
          <a:blip r:embed="rId4" cstate="print"/>
          <a:srcRect t="1309"/>
          <a:stretch>
            <a:fillRect/>
          </a:stretch>
        </p:blipFill>
        <p:spPr bwMode="auto">
          <a:xfrm>
            <a:off x="5329237" y="838200"/>
            <a:ext cx="3662363" cy="5743575"/>
          </a:xfrm>
          <a:prstGeom prst="rect">
            <a:avLst/>
          </a:prstGeom>
          <a:noFill/>
        </p:spPr>
      </p:pic>
      <p:sp>
        <p:nvSpPr>
          <p:cNvPr id="7170" name="Rectangle 2"/>
          <p:cNvSpPr>
            <a:spLocks noGrp="1" noChangeArrowheads="1"/>
          </p:cNvSpPr>
          <p:nvPr>
            <p:ph type="title"/>
          </p:nvPr>
        </p:nvSpPr>
        <p:spPr>
          <a:xfrm>
            <a:off x="381000" y="0"/>
            <a:ext cx="8382000" cy="630936"/>
          </a:xfrm>
          <a:ln/>
        </p:spPr>
        <p:txBody>
          <a:bodyPr/>
          <a:lstStyle/>
          <a:p>
            <a:r>
              <a:rPr lang="en-US" dirty="0"/>
              <a:t>Deformation </a:t>
            </a:r>
            <a:r>
              <a:rPr lang="en-US" dirty="0" smtClean="0"/>
              <a:t>Under </a:t>
            </a:r>
            <a:r>
              <a:rPr lang="en-US" dirty="0"/>
              <a:t>Transverse Loading</a:t>
            </a:r>
          </a:p>
        </p:txBody>
      </p:sp>
      <p:sp>
        <p:nvSpPr>
          <p:cNvPr id="7176" name="Text Box 8"/>
          <p:cNvSpPr txBox="1">
            <a:spLocks noChangeArrowheads="1"/>
          </p:cNvSpPr>
          <p:nvPr/>
        </p:nvSpPr>
        <p:spPr bwMode="auto">
          <a:xfrm>
            <a:off x="76200" y="838200"/>
            <a:ext cx="5029200" cy="707886"/>
          </a:xfrm>
          <a:prstGeom prst="rect">
            <a:avLst/>
          </a:prstGeom>
          <a:noFill/>
          <a:ln w="9525">
            <a:noFill/>
            <a:miter lim="800000"/>
            <a:headEnd/>
            <a:tailEnd/>
          </a:ln>
          <a:effectLst/>
        </p:spPr>
        <p:txBody>
          <a:bodyPr>
            <a:spAutoFit/>
          </a:bodyPr>
          <a:lstStyle/>
          <a:p>
            <a:pPr algn="just">
              <a:lnSpc>
                <a:spcPts val="2400"/>
              </a:lnSpc>
            </a:pPr>
            <a:r>
              <a:rPr lang="en-US" sz="2200" dirty="0">
                <a:latin typeface="Times New Roman" panose="02020603050405020304" pitchFamily="18" charset="0"/>
                <a:cs typeface="Times New Roman" panose="02020603050405020304" pitchFamily="18" charset="0"/>
              </a:rPr>
              <a:t>Relationship between bending moment and curvature for pure </a:t>
            </a:r>
            <a:r>
              <a:rPr lang="en-US" sz="2200" dirty="0" smtClean="0">
                <a:latin typeface="Times New Roman" panose="02020603050405020304" pitchFamily="18" charset="0"/>
                <a:cs typeface="Times New Roman" panose="02020603050405020304" pitchFamily="18" charset="0"/>
              </a:rPr>
              <a:t>bending.</a:t>
            </a:r>
            <a:endParaRPr lang="en-US" sz="2200" dirty="0">
              <a:latin typeface="Times New Roman" panose="02020603050405020304" pitchFamily="18" charset="0"/>
              <a:cs typeface="Times New Roman" panose="02020603050405020304" pitchFamily="18" charset="0"/>
            </a:endParaRPr>
          </a:p>
        </p:txBody>
      </p:sp>
      <p:graphicFrame>
        <p:nvGraphicFramePr>
          <p:cNvPr id="7177" name="Object 9"/>
          <p:cNvGraphicFramePr>
            <a:graphicFrameLocks noChangeAspect="1"/>
          </p:cNvGraphicFramePr>
          <p:nvPr/>
        </p:nvGraphicFramePr>
        <p:xfrm>
          <a:off x="1981200" y="1676400"/>
          <a:ext cx="1304925" cy="786301"/>
        </p:xfrm>
        <a:graphic>
          <a:graphicData uri="http://schemas.openxmlformats.org/presentationml/2006/ole">
            <mc:AlternateContent xmlns:mc="http://schemas.openxmlformats.org/markup-compatibility/2006">
              <mc:Choice xmlns:v="urn:schemas-microsoft-com:vml" Requires="v">
                <p:oleObj spid="_x0000_s590974" name="Equation" r:id="rId5" imgW="990360" imgH="596880" progId="Equation.3">
                  <p:embed/>
                </p:oleObj>
              </mc:Choice>
              <mc:Fallback>
                <p:oleObj name="Equation" r:id="rId5" imgW="990360" imgH="59688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676400"/>
                        <a:ext cx="1304925" cy="7863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8" name="Text Box 10"/>
          <p:cNvSpPr txBox="1">
            <a:spLocks noChangeArrowheads="1"/>
          </p:cNvSpPr>
          <p:nvPr/>
        </p:nvSpPr>
        <p:spPr bwMode="auto">
          <a:xfrm>
            <a:off x="152400" y="2590800"/>
            <a:ext cx="4881563" cy="707886"/>
          </a:xfrm>
          <a:prstGeom prst="rect">
            <a:avLst/>
          </a:prstGeom>
          <a:noFill/>
          <a:ln w="9525">
            <a:noFill/>
            <a:miter lim="800000"/>
            <a:headEnd/>
            <a:tailEnd/>
          </a:ln>
          <a:effectLst/>
        </p:spPr>
        <p:txBody>
          <a:bodyPr>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Example: </a:t>
            </a:r>
            <a:r>
              <a:rPr lang="en-US" sz="2200" dirty="0" smtClean="0">
                <a:latin typeface="Times New Roman" panose="02020603050405020304" pitchFamily="18" charset="0"/>
                <a:cs typeface="Times New Roman" panose="02020603050405020304" pitchFamily="18" charset="0"/>
              </a:rPr>
              <a:t>Cantilever </a:t>
            </a:r>
            <a:r>
              <a:rPr lang="en-US" sz="2200" dirty="0">
                <a:latin typeface="Times New Roman" panose="02020603050405020304" pitchFamily="18" charset="0"/>
                <a:cs typeface="Times New Roman" panose="02020603050405020304" pitchFamily="18" charset="0"/>
              </a:rPr>
              <a:t>beam subjected to concentrated load at the free </a:t>
            </a:r>
            <a:r>
              <a:rPr lang="en-US" sz="2200" dirty="0" smtClean="0">
                <a:latin typeface="Times New Roman" panose="02020603050405020304" pitchFamily="18" charset="0"/>
                <a:cs typeface="Times New Roman" panose="02020603050405020304" pitchFamily="18" charset="0"/>
              </a:rPr>
              <a:t>end.</a:t>
            </a:r>
            <a:endParaRPr lang="en-US" sz="2200" dirty="0">
              <a:latin typeface="Times New Roman" panose="02020603050405020304" pitchFamily="18" charset="0"/>
              <a:cs typeface="Times New Roman" panose="02020603050405020304" pitchFamily="18" charset="0"/>
            </a:endParaRPr>
          </a:p>
        </p:txBody>
      </p:sp>
      <p:graphicFrame>
        <p:nvGraphicFramePr>
          <p:cNvPr id="7180" name="Object 12"/>
          <p:cNvGraphicFramePr>
            <a:graphicFrameLocks noChangeAspect="1"/>
          </p:cNvGraphicFramePr>
          <p:nvPr/>
        </p:nvGraphicFramePr>
        <p:xfrm>
          <a:off x="3124200" y="3352800"/>
          <a:ext cx="1143000" cy="767443"/>
        </p:xfrm>
        <a:graphic>
          <a:graphicData uri="http://schemas.openxmlformats.org/presentationml/2006/ole">
            <mc:AlternateContent xmlns:mc="http://schemas.openxmlformats.org/markup-compatibility/2006">
              <mc:Choice xmlns:v="urn:schemas-microsoft-com:vml" Requires="v">
                <p:oleObj spid="_x0000_s590975" name="Equation" r:id="rId7" imgW="888840" imgH="596880" progId="Equation.3">
                  <p:embed/>
                </p:oleObj>
              </mc:Choice>
              <mc:Fallback>
                <p:oleObj name="Equation" r:id="rId7" imgW="888840" imgH="5968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3352800"/>
                        <a:ext cx="1143000" cy="7674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1" name="Text Box 13"/>
          <p:cNvSpPr txBox="1">
            <a:spLocks noChangeArrowheads="1"/>
          </p:cNvSpPr>
          <p:nvPr/>
        </p:nvSpPr>
        <p:spPr bwMode="auto">
          <a:xfrm>
            <a:off x="152400" y="4800600"/>
            <a:ext cx="3810000" cy="400110"/>
          </a:xfrm>
          <a:prstGeom prst="rect">
            <a:avLst/>
          </a:prstGeom>
          <a:noFill/>
          <a:ln w="9525">
            <a:noFill/>
            <a:miter lim="800000"/>
            <a:headEnd/>
            <a:tailEnd/>
          </a:ln>
          <a:effectLst/>
        </p:spPr>
        <p:txBody>
          <a:bodyPr wrap="square">
            <a:spAutoFit/>
          </a:bodyPr>
          <a:lstStyle/>
          <a:p>
            <a:pPr algn="just">
              <a:lnSpc>
                <a:spcPts val="2400"/>
              </a:lnSpc>
            </a:pPr>
            <a:r>
              <a:rPr lang="en-US" sz="2200" dirty="0">
                <a:latin typeface="Times New Roman" panose="02020603050405020304" pitchFamily="18" charset="0"/>
                <a:cs typeface="Times New Roman" panose="02020603050405020304" pitchFamily="18" charset="0"/>
              </a:rPr>
              <a:t>Curvature varies linearly with x</a:t>
            </a:r>
          </a:p>
        </p:txBody>
      </p:sp>
      <p:sp>
        <p:nvSpPr>
          <p:cNvPr id="7182" name="Text Box 14"/>
          <p:cNvSpPr txBox="1">
            <a:spLocks noChangeArrowheads="1"/>
          </p:cNvSpPr>
          <p:nvPr/>
        </p:nvSpPr>
        <p:spPr bwMode="auto">
          <a:xfrm>
            <a:off x="152400" y="5314890"/>
            <a:ext cx="2209799" cy="400110"/>
          </a:xfrm>
          <a:prstGeom prst="rect">
            <a:avLst/>
          </a:prstGeom>
          <a:noFill/>
          <a:ln w="9525">
            <a:noFill/>
            <a:miter lim="800000"/>
            <a:headEnd/>
            <a:tailEnd/>
          </a:ln>
          <a:effectLst/>
        </p:spPr>
        <p:txBody>
          <a:bodyPr wrap="square">
            <a:spAutoFit/>
          </a:bodyPr>
          <a:lstStyle/>
          <a:p>
            <a:pPr algn="just">
              <a:lnSpc>
                <a:spcPts val="2400"/>
              </a:lnSpc>
            </a:pPr>
            <a:r>
              <a:rPr lang="en-US" sz="2200" dirty="0">
                <a:latin typeface="Times New Roman" panose="02020603050405020304" pitchFamily="18" charset="0"/>
                <a:cs typeface="Times New Roman" panose="02020603050405020304" pitchFamily="18" charset="0"/>
              </a:rPr>
              <a:t>At the free end </a:t>
            </a:r>
            <a:r>
              <a:rPr lang="en-US" sz="2200" i="1" dirty="0">
                <a:latin typeface="Times New Roman" panose="02020603050405020304" pitchFamily="18" charset="0"/>
                <a:cs typeface="Times New Roman" panose="02020603050405020304" pitchFamily="18" charset="0"/>
              </a:rPr>
              <a:t>A</a:t>
            </a:r>
            <a:r>
              <a:rPr lang="en-US" sz="2200" dirty="0">
                <a:latin typeface="Times New Roman" panose="02020603050405020304" pitchFamily="18" charset="0"/>
                <a:cs typeface="Times New Roman" panose="02020603050405020304" pitchFamily="18" charset="0"/>
              </a:rPr>
              <a:t>, </a:t>
            </a:r>
          </a:p>
        </p:txBody>
      </p:sp>
      <p:sp>
        <p:nvSpPr>
          <p:cNvPr id="7183" name="Text Box 15"/>
          <p:cNvSpPr txBox="1">
            <a:spLocks noChangeArrowheads="1"/>
          </p:cNvSpPr>
          <p:nvPr/>
        </p:nvSpPr>
        <p:spPr bwMode="auto">
          <a:xfrm>
            <a:off x="152400" y="5831929"/>
            <a:ext cx="2214563" cy="400110"/>
          </a:xfrm>
          <a:prstGeom prst="rect">
            <a:avLst/>
          </a:prstGeom>
          <a:noFill/>
          <a:ln w="9525">
            <a:noFill/>
            <a:miter lim="800000"/>
            <a:headEnd/>
            <a:tailEnd/>
          </a:ln>
          <a:effectLst/>
        </p:spPr>
        <p:txBody>
          <a:bodyPr>
            <a:spAutoFit/>
          </a:bodyPr>
          <a:lstStyle/>
          <a:p>
            <a:pPr algn="just">
              <a:lnSpc>
                <a:spcPts val="2400"/>
              </a:lnSpc>
            </a:pPr>
            <a:r>
              <a:rPr lang="en-US" sz="2200" dirty="0">
                <a:latin typeface="Times New Roman" panose="02020603050405020304" pitchFamily="18" charset="0"/>
                <a:cs typeface="Times New Roman" panose="02020603050405020304" pitchFamily="18" charset="0"/>
              </a:rPr>
              <a:t>At the support </a:t>
            </a:r>
            <a:r>
              <a:rPr lang="en-US" sz="2200" i="1" dirty="0">
                <a:latin typeface="Times New Roman" panose="02020603050405020304" pitchFamily="18" charset="0"/>
                <a:cs typeface="Times New Roman" panose="02020603050405020304" pitchFamily="18" charset="0"/>
              </a:rPr>
              <a:t>B</a:t>
            </a:r>
            <a:r>
              <a:rPr lang="en-US" sz="2200" dirty="0">
                <a:latin typeface="Times New Roman" panose="02020603050405020304" pitchFamily="18" charset="0"/>
                <a:cs typeface="Times New Roman" panose="02020603050405020304" pitchFamily="18" charset="0"/>
              </a:rPr>
              <a:t>,</a:t>
            </a:r>
          </a:p>
        </p:txBody>
      </p:sp>
      <p:graphicFrame>
        <p:nvGraphicFramePr>
          <p:cNvPr id="590855" name="Object 7"/>
          <p:cNvGraphicFramePr>
            <a:graphicFrameLocks noChangeAspect="1"/>
          </p:cNvGraphicFramePr>
          <p:nvPr/>
        </p:nvGraphicFramePr>
        <p:xfrm>
          <a:off x="228600" y="3505200"/>
          <a:ext cx="1575197" cy="400050"/>
        </p:xfrm>
        <a:graphic>
          <a:graphicData uri="http://schemas.openxmlformats.org/presentationml/2006/ole">
            <mc:AlternateContent xmlns:mc="http://schemas.openxmlformats.org/markup-compatibility/2006">
              <mc:Choice xmlns:v="urn:schemas-microsoft-com:vml" Requires="v">
                <p:oleObj spid="_x0000_s590976" name="Equation" r:id="rId9" imgW="799920" imgH="203040" progId="Equation.3">
                  <p:embed/>
                </p:oleObj>
              </mc:Choice>
              <mc:Fallback>
                <p:oleObj name="Equation" r:id="rId9" imgW="799920" imgH="20304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3505200"/>
                        <a:ext cx="1575197"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ight Arrow 20"/>
          <p:cNvSpPr/>
          <p:nvPr/>
        </p:nvSpPr>
        <p:spPr>
          <a:xfrm>
            <a:off x="2057400" y="3581400"/>
            <a:ext cx="4572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590857" name="Object 9"/>
          <p:cNvGraphicFramePr>
            <a:graphicFrameLocks noChangeAspect="1"/>
          </p:cNvGraphicFramePr>
          <p:nvPr>
            <p:extLst>
              <p:ext uri="{D42A27DB-BD31-4B8C-83A1-F6EECF244321}">
                <p14:modId xmlns:p14="http://schemas.microsoft.com/office/powerpoint/2010/main" val="1474223998"/>
              </p:ext>
            </p:extLst>
          </p:nvPr>
        </p:nvGraphicFramePr>
        <p:xfrm>
          <a:off x="2393950" y="5274161"/>
          <a:ext cx="2711450" cy="425450"/>
        </p:xfrm>
        <a:graphic>
          <a:graphicData uri="http://schemas.openxmlformats.org/presentationml/2006/ole">
            <mc:AlternateContent xmlns:mc="http://schemas.openxmlformats.org/markup-compatibility/2006">
              <mc:Choice xmlns:v="urn:schemas-microsoft-com:vml" Requires="v">
                <p:oleObj spid="_x0000_s590977" name="Equation" r:id="rId11" imgW="1371600" imgH="215640" progId="Equation.3">
                  <p:embed/>
                </p:oleObj>
              </mc:Choice>
              <mc:Fallback>
                <p:oleObj name="Equation" r:id="rId11" imgW="1371600" imgH="21564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93950" y="5274161"/>
                        <a:ext cx="2711450"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0858" name="Object 10"/>
          <p:cNvGraphicFramePr>
            <a:graphicFrameLocks noChangeAspect="1"/>
          </p:cNvGraphicFramePr>
          <p:nvPr/>
        </p:nvGraphicFramePr>
        <p:xfrm>
          <a:off x="2362200" y="5668963"/>
          <a:ext cx="3416300" cy="776287"/>
        </p:xfrm>
        <a:graphic>
          <a:graphicData uri="http://schemas.openxmlformats.org/presentationml/2006/ole">
            <mc:AlternateContent xmlns:mc="http://schemas.openxmlformats.org/markup-compatibility/2006">
              <mc:Choice xmlns:v="urn:schemas-microsoft-com:vml" Requires="v">
                <p:oleObj spid="_x0000_s590978" name="Equation" r:id="rId13" imgW="1726920" imgH="393480" progId="Equation.3">
                  <p:embed/>
                </p:oleObj>
              </mc:Choice>
              <mc:Fallback>
                <p:oleObj name="Equation" r:id="rId13" imgW="1726920" imgH="393480"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2200" y="5668963"/>
                        <a:ext cx="3416300" cy="776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3FD5032F-D114-428C-A705-DA6E2CA8D2B6}"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a:t>
            </a:r>
            <a:r>
              <a:rPr lang="en-US" dirty="0"/>
              <a:t>9</a:t>
            </a:r>
          </a:p>
        </p:txBody>
      </p:sp>
      <p:sp>
        <p:nvSpPr>
          <p:cNvPr id="10" name="Slide Number Placeholder 2"/>
          <p:cNvSpPr>
            <a:spLocks noGrp="1"/>
          </p:cNvSpPr>
          <p:nvPr>
            <p:ph type="sldNum" sz="quarter" idx="12"/>
          </p:nvPr>
        </p:nvSpPr>
        <p:spPr/>
        <p:txBody>
          <a:bodyPr/>
          <a:lstStyle/>
          <a:p>
            <a:fld id="{4D9DF38E-BC04-4EF1-9C79-61FBE5B74BEB}" type="slidenum">
              <a:rPr lang="en-US" smtClean="0"/>
              <a:pPr/>
              <a:t>30</a:t>
            </a:fld>
            <a:endParaRPr lang="en-US" dirty="0"/>
          </a:p>
        </p:txBody>
      </p:sp>
      <p:sp>
        <p:nvSpPr>
          <p:cNvPr id="9" name="Text Box 2"/>
          <p:cNvSpPr txBox="1">
            <a:spLocks noChangeArrowheads="1"/>
          </p:cNvSpPr>
          <p:nvPr/>
        </p:nvSpPr>
        <p:spPr bwMode="auto">
          <a:xfrm>
            <a:off x="1" y="640140"/>
            <a:ext cx="3962399" cy="1015663"/>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9-82: </a:t>
            </a:r>
            <a:r>
              <a:rPr lang="en-US" sz="2200" dirty="0" smtClean="0">
                <a:latin typeface="Times New Roman" panose="02020603050405020304" pitchFamily="18" charset="0"/>
                <a:cs typeface="Times New Roman" panose="02020603050405020304" pitchFamily="18" charset="0"/>
              </a:rPr>
              <a:t>For the uniform beam shown, determine the reaction at each of the three supports.</a:t>
            </a:r>
            <a:endParaRPr lang="en-US" sz="2200" baseline="-25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4026" y="544068"/>
            <a:ext cx="5047574" cy="2275332"/>
          </a:xfrm>
          <a:prstGeom prst="rect">
            <a:avLst/>
          </a:prstGeom>
        </p:spPr>
      </p:pic>
    </p:spTree>
    <p:extLst>
      <p:ext uri="{BB962C8B-B14F-4D97-AF65-F5344CB8AC3E}">
        <p14:creationId xmlns:p14="http://schemas.microsoft.com/office/powerpoint/2010/main" val="2647055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9</a:t>
            </a:r>
            <a:endParaRPr lang="en-US" dirty="0"/>
          </a:p>
        </p:txBody>
      </p:sp>
      <p:sp>
        <p:nvSpPr>
          <p:cNvPr id="10" name="Slide Number Placeholder 2"/>
          <p:cNvSpPr>
            <a:spLocks noGrp="1"/>
          </p:cNvSpPr>
          <p:nvPr>
            <p:ph type="sldNum" sz="quarter" idx="12"/>
          </p:nvPr>
        </p:nvSpPr>
        <p:spPr/>
        <p:txBody>
          <a:bodyPr/>
          <a:lstStyle/>
          <a:p>
            <a:fld id="{4D9DF38E-BC04-4EF1-9C79-61FBE5B74BEB}" type="slidenum">
              <a:rPr lang="en-US" smtClean="0"/>
              <a:pPr/>
              <a:t>31</a:t>
            </a:fld>
            <a:endParaRPr lang="en-US" dirty="0"/>
          </a:p>
        </p:txBody>
      </p:sp>
    </p:spTree>
    <p:extLst>
      <p:ext uri="{BB962C8B-B14F-4D97-AF65-F5344CB8AC3E}">
        <p14:creationId xmlns:p14="http://schemas.microsoft.com/office/powerpoint/2010/main" val="3907733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9</a:t>
            </a:r>
            <a:endParaRPr lang="en-US" dirty="0"/>
          </a:p>
        </p:txBody>
      </p:sp>
      <p:sp>
        <p:nvSpPr>
          <p:cNvPr id="10" name="Slide Number Placeholder 2"/>
          <p:cNvSpPr>
            <a:spLocks noGrp="1"/>
          </p:cNvSpPr>
          <p:nvPr>
            <p:ph type="sldNum" sz="quarter" idx="12"/>
          </p:nvPr>
        </p:nvSpPr>
        <p:spPr/>
        <p:txBody>
          <a:bodyPr/>
          <a:lstStyle/>
          <a:p>
            <a:fld id="{4D9DF38E-BC04-4EF1-9C79-61FBE5B74BEB}" type="slidenum">
              <a:rPr lang="en-US" smtClean="0"/>
              <a:pPr/>
              <a:t>32</a:t>
            </a:fld>
            <a:endParaRPr lang="en-US" dirty="0"/>
          </a:p>
        </p:txBody>
      </p:sp>
    </p:spTree>
    <p:extLst>
      <p:ext uri="{BB962C8B-B14F-4D97-AF65-F5344CB8AC3E}">
        <p14:creationId xmlns:p14="http://schemas.microsoft.com/office/powerpoint/2010/main" val="828807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1878" name="Picture 6" descr="C:\Documents and Settings\Administrator\My Documents\Teaching courses\Solutions manuals\Mechanics of Materials  5E              Beer and Johnston\Images\Chapter 9\color_art\bee29389_09_04.jpg"/>
          <p:cNvPicPr>
            <a:picLocks noChangeAspect="1" noChangeArrowheads="1"/>
          </p:cNvPicPr>
          <p:nvPr/>
        </p:nvPicPr>
        <p:blipFill>
          <a:blip r:embed="rId4" cstate="print"/>
          <a:srcRect t="5697" r="54389" b="31632"/>
          <a:stretch>
            <a:fillRect/>
          </a:stretch>
        </p:blipFill>
        <p:spPr bwMode="auto">
          <a:xfrm>
            <a:off x="5641975" y="533400"/>
            <a:ext cx="3425825" cy="1981200"/>
          </a:xfrm>
          <a:prstGeom prst="rect">
            <a:avLst/>
          </a:prstGeom>
          <a:noFill/>
        </p:spPr>
      </p:pic>
      <p:pic>
        <p:nvPicPr>
          <p:cNvPr id="591876" name="Picture 4" descr="C:\Documents and Settings\Administrator\My Documents\Teaching courses\Solutions manuals\Mechanics of Materials  5E              Beer and Johnston\Images\Chapter 9\color_art\bee29389_09_05.jpg"/>
          <p:cNvPicPr>
            <a:picLocks noChangeAspect="1" noChangeArrowheads="1"/>
          </p:cNvPicPr>
          <p:nvPr/>
        </p:nvPicPr>
        <p:blipFill>
          <a:blip r:embed="rId5" cstate="print"/>
          <a:srcRect t="1688"/>
          <a:stretch>
            <a:fillRect/>
          </a:stretch>
        </p:blipFill>
        <p:spPr bwMode="auto">
          <a:xfrm>
            <a:off x="5544533" y="2497137"/>
            <a:ext cx="3599467" cy="4360863"/>
          </a:xfrm>
          <a:prstGeom prst="rect">
            <a:avLst/>
          </a:prstGeom>
          <a:noFill/>
        </p:spPr>
      </p:pic>
      <p:sp>
        <p:nvSpPr>
          <p:cNvPr id="23563" name="Text Box 11"/>
          <p:cNvSpPr txBox="1">
            <a:spLocks noChangeArrowheads="1"/>
          </p:cNvSpPr>
          <p:nvPr/>
        </p:nvSpPr>
        <p:spPr bwMode="auto">
          <a:xfrm>
            <a:off x="152399" y="1371600"/>
            <a:ext cx="5392133" cy="707886"/>
          </a:xfrm>
          <a:prstGeom prst="rect">
            <a:avLst/>
          </a:prstGeom>
          <a:noFill/>
          <a:ln w="9525">
            <a:noFill/>
            <a:miter lim="800000"/>
            <a:headEnd/>
            <a:tailEnd/>
          </a:ln>
          <a:effectLst/>
        </p:spPr>
        <p:txBody>
          <a:bodyPr wrap="square">
            <a:spAutoFit/>
          </a:bodyPr>
          <a:lstStyle/>
          <a:p>
            <a:pPr algn="just">
              <a:lnSpc>
                <a:spcPts val="2400"/>
              </a:lnSpc>
            </a:pPr>
            <a:r>
              <a:rPr lang="en-US" sz="2200" dirty="0">
                <a:latin typeface="Times New Roman" panose="02020603050405020304" pitchFamily="18" charset="0"/>
                <a:cs typeface="Times New Roman" panose="02020603050405020304" pitchFamily="18" charset="0"/>
              </a:rPr>
              <a:t>Curvature is zero at points where the bending moment is zero, i.e., at each end and at </a:t>
            </a:r>
            <a:r>
              <a:rPr lang="en-US" sz="2200" i="1" dirty="0">
                <a:latin typeface="Times New Roman" panose="02020603050405020304" pitchFamily="18" charset="0"/>
                <a:cs typeface="Times New Roman" panose="02020603050405020304" pitchFamily="18" charset="0"/>
              </a:rPr>
              <a:t>E</a:t>
            </a:r>
            <a:r>
              <a:rPr lang="en-US" sz="2200" dirty="0">
                <a:latin typeface="Times New Roman" panose="02020603050405020304" pitchFamily="18" charset="0"/>
                <a:cs typeface="Times New Roman" panose="02020603050405020304" pitchFamily="18" charset="0"/>
              </a:rPr>
              <a:t>.</a:t>
            </a:r>
          </a:p>
        </p:txBody>
      </p:sp>
      <p:graphicFrame>
        <p:nvGraphicFramePr>
          <p:cNvPr id="23564" name="Object 12"/>
          <p:cNvGraphicFramePr>
            <a:graphicFrameLocks noChangeAspect="1"/>
          </p:cNvGraphicFramePr>
          <p:nvPr/>
        </p:nvGraphicFramePr>
        <p:xfrm>
          <a:off x="1828800" y="2286000"/>
          <a:ext cx="1319214" cy="794911"/>
        </p:xfrm>
        <a:graphic>
          <a:graphicData uri="http://schemas.openxmlformats.org/presentationml/2006/ole">
            <mc:AlternateContent xmlns:mc="http://schemas.openxmlformats.org/markup-compatibility/2006">
              <mc:Choice xmlns:v="urn:schemas-microsoft-com:vml" Requires="v">
                <p:oleObj spid="_x0000_s591898" name="Equation" r:id="rId6" imgW="990360" imgH="596880" progId="Equation.3">
                  <p:embed/>
                </p:oleObj>
              </mc:Choice>
              <mc:Fallback>
                <p:oleObj name="Equation" r:id="rId6" imgW="990360" imgH="59688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2286000"/>
                        <a:ext cx="1319214" cy="794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65" name="Text Box 13"/>
          <p:cNvSpPr txBox="1">
            <a:spLocks noChangeArrowheads="1"/>
          </p:cNvSpPr>
          <p:nvPr/>
        </p:nvSpPr>
        <p:spPr bwMode="auto">
          <a:xfrm>
            <a:off x="152399" y="3668713"/>
            <a:ext cx="5638800" cy="707886"/>
          </a:xfrm>
          <a:prstGeom prst="rect">
            <a:avLst/>
          </a:prstGeom>
          <a:noFill/>
          <a:ln w="9525">
            <a:noFill/>
            <a:miter lim="800000"/>
            <a:headEnd/>
            <a:tailEnd/>
          </a:ln>
          <a:effectLst/>
        </p:spPr>
        <p:txBody>
          <a:bodyPr wrap="square">
            <a:spAutoFit/>
          </a:bodyPr>
          <a:lstStyle/>
          <a:p>
            <a:pPr>
              <a:lnSpc>
                <a:spcPts val="2400"/>
              </a:lnSpc>
            </a:pPr>
            <a:r>
              <a:rPr lang="en-US" sz="2200" b="1" dirty="0" smtClean="0">
                <a:latin typeface="Times New Roman" panose="02020603050405020304" pitchFamily="18" charset="0"/>
                <a:cs typeface="Times New Roman" panose="02020603050405020304" pitchFamily="18" charset="0"/>
              </a:rPr>
              <a:t>Between A and E: </a:t>
            </a:r>
            <a:r>
              <a:rPr lang="en-US" sz="2200" dirty="0" smtClean="0">
                <a:latin typeface="Times New Roman" panose="02020603050405020304" pitchFamily="18" charset="0"/>
                <a:cs typeface="Times New Roman" panose="02020603050405020304" pitchFamily="18" charset="0"/>
              </a:rPr>
              <a:t>M(x)&gt;0 concave </a:t>
            </a:r>
            <a:r>
              <a:rPr lang="en-US" sz="2200" dirty="0">
                <a:latin typeface="Times New Roman" panose="02020603050405020304" pitchFamily="18" charset="0"/>
                <a:cs typeface="Times New Roman" panose="02020603050405020304" pitchFamily="18" charset="0"/>
              </a:rPr>
              <a:t>upwards </a:t>
            </a:r>
            <a:r>
              <a:rPr lang="en-US" sz="2200" b="1" dirty="0" smtClean="0">
                <a:latin typeface="Times New Roman" panose="02020603050405020304" pitchFamily="18" charset="0"/>
                <a:cs typeface="Times New Roman" panose="02020603050405020304" pitchFamily="18" charset="0"/>
              </a:rPr>
              <a:t>Between E and D: </a:t>
            </a:r>
            <a:r>
              <a:rPr lang="en-US" sz="2200" dirty="0" smtClean="0">
                <a:latin typeface="Times New Roman" panose="02020603050405020304" pitchFamily="18" charset="0"/>
                <a:cs typeface="Times New Roman" panose="02020603050405020304" pitchFamily="18" charset="0"/>
              </a:rPr>
              <a:t>M(x)&lt;0 concave downwards</a:t>
            </a:r>
            <a:endParaRPr lang="en-US" sz="2200" dirty="0">
              <a:latin typeface="Times New Roman" panose="02020603050405020304" pitchFamily="18" charset="0"/>
              <a:cs typeface="Times New Roman" panose="02020603050405020304" pitchFamily="18" charset="0"/>
            </a:endParaRPr>
          </a:p>
        </p:txBody>
      </p:sp>
      <p:sp>
        <p:nvSpPr>
          <p:cNvPr id="23566" name="Text Box 14"/>
          <p:cNvSpPr txBox="1">
            <a:spLocks noChangeArrowheads="1"/>
          </p:cNvSpPr>
          <p:nvPr/>
        </p:nvSpPr>
        <p:spPr bwMode="auto">
          <a:xfrm>
            <a:off x="152399" y="4748213"/>
            <a:ext cx="5334000" cy="400110"/>
          </a:xfrm>
          <a:prstGeom prst="rect">
            <a:avLst/>
          </a:prstGeom>
          <a:noFill/>
          <a:ln w="9525">
            <a:noFill/>
            <a:miter lim="800000"/>
            <a:headEnd/>
            <a:tailEnd/>
          </a:ln>
          <a:effectLst/>
        </p:spPr>
        <p:txBody>
          <a:bodyPr wrap="square">
            <a:spAutoFit/>
          </a:bodyPr>
          <a:lstStyle/>
          <a:p>
            <a:pPr>
              <a:lnSpc>
                <a:spcPts val="2400"/>
              </a:lnSpc>
            </a:pPr>
            <a:r>
              <a:rPr lang="en-US" sz="2200" dirty="0" smtClean="0">
                <a:latin typeface="Times New Roman" panose="02020603050405020304" pitchFamily="18" charset="0"/>
                <a:cs typeface="Times New Roman" panose="02020603050405020304" pitchFamily="18" charset="0"/>
              </a:rPr>
              <a:t>Max moment                            Max curvature</a:t>
            </a:r>
            <a:endParaRPr lang="en-US" sz="2200" dirty="0">
              <a:latin typeface="Times New Roman" panose="02020603050405020304" pitchFamily="18" charset="0"/>
              <a:cs typeface="Times New Roman" panose="02020603050405020304" pitchFamily="18" charset="0"/>
            </a:endParaRPr>
          </a:p>
        </p:txBody>
      </p:sp>
      <p:sp>
        <p:nvSpPr>
          <p:cNvPr id="23568" name="Text Box 16"/>
          <p:cNvSpPr txBox="1">
            <a:spLocks noChangeArrowheads="1"/>
          </p:cNvSpPr>
          <p:nvPr/>
        </p:nvSpPr>
        <p:spPr bwMode="auto">
          <a:xfrm>
            <a:off x="152399" y="5524500"/>
            <a:ext cx="5230368" cy="1015663"/>
          </a:xfrm>
          <a:prstGeom prst="rect">
            <a:avLst/>
          </a:prstGeom>
          <a:noFill/>
          <a:ln w="9525">
            <a:noFill/>
            <a:miter lim="800000"/>
            <a:headEnd/>
            <a:tailEnd/>
          </a:ln>
          <a:effectLst/>
        </p:spPr>
        <p:txBody>
          <a:bodyPr wrap="square">
            <a:spAutoFit/>
          </a:bodyPr>
          <a:lstStyle/>
          <a:p>
            <a:pPr algn="just">
              <a:lnSpc>
                <a:spcPts val="2400"/>
              </a:lnSpc>
            </a:pPr>
            <a:r>
              <a:rPr lang="en-US" sz="2200" dirty="0">
                <a:latin typeface="Times New Roman" panose="02020603050405020304" pitchFamily="18" charset="0"/>
                <a:cs typeface="Times New Roman" panose="02020603050405020304" pitchFamily="18" charset="0"/>
              </a:rPr>
              <a:t>An equation for the beam shape or </a:t>
            </a:r>
            <a:r>
              <a:rPr lang="en-US" sz="2200" b="1" dirty="0">
                <a:latin typeface="Times New Roman" panose="02020603050405020304" pitchFamily="18" charset="0"/>
                <a:cs typeface="Times New Roman" panose="02020603050405020304" pitchFamily="18" charset="0"/>
              </a:rPr>
              <a:t>elastic curve </a:t>
            </a:r>
            <a:r>
              <a:rPr lang="en-US" sz="2200" dirty="0">
                <a:latin typeface="Times New Roman" panose="02020603050405020304" pitchFamily="18" charset="0"/>
                <a:cs typeface="Times New Roman" panose="02020603050405020304" pitchFamily="18" charset="0"/>
              </a:rPr>
              <a:t>is required to determine maximum deflection and slope.</a:t>
            </a:r>
          </a:p>
        </p:txBody>
      </p:sp>
      <p:sp>
        <p:nvSpPr>
          <p:cNvPr id="21" name="Rectangle 2"/>
          <p:cNvSpPr>
            <a:spLocks noGrp="1" noChangeArrowheads="1"/>
          </p:cNvSpPr>
          <p:nvPr>
            <p:ph type="title"/>
          </p:nvPr>
        </p:nvSpPr>
        <p:spPr>
          <a:xfrm>
            <a:off x="381000" y="0"/>
            <a:ext cx="8382000" cy="630936"/>
          </a:xfrm>
          <a:ln/>
        </p:spPr>
        <p:txBody>
          <a:bodyPr/>
          <a:lstStyle/>
          <a:p>
            <a:r>
              <a:rPr lang="en-US" dirty="0"/>
              <a:t>Deformation </a:t>
            </a:r>
            <a:r>
              <a:rPr lang="en-US" dirty="0" smtClean="0"/>
              <a:t>Under </a:t>
            </a:r>
            <a:r>
              <a:rPr lang="en-US" dirty="0"/>
              <a:t>Transverse Loading</a:t>
            </a:r>
          </a:p>
        </p:txBody>
      </p:sp>
      <p:sp>
        <p:nvSpPr>
          <p:cNvPr id="23" name="Text Box 10"/>
          <p:cNvSpPr txBox="1">
            <a:spLocks noChangeArrowheads="1"/>
          </p:cNvSpPr>
          <p:nvPr/>
        </p:nvSpPr>
        <p:spPr bwMode="auto">
          <a:xfrm>
            <a:off x="152399" y="910679"/>
            <a:ext cx="4881563" cy="400110"/>
          </a:xfrm>
          <a:prstGeom prst="rect">
            <a:avLst/>
          </a:prstGeom>
          <a:noFill/>
          <a:ln w="9525">
            <a:noFill/>
            <a:miter lim="800000"/>
            <a:headEnd/>
            <a:tailEnd/>
          </a:ln>
          <a:effectLst/>
        </p:spPr>
        <p:txBody>
          <a:bodyPr>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Example: </a:t>
            </a:r>
            <a:r>
              <a:rPr lang="en-US" sz="2200" dirty="0" smtClean="0">
                <a:latin typeface="Times New Roman" panose="02020603050405020304" pitchFamily="18" charset="0"/>
                <a:cs typeface="Times New Roman" panose="02020603050405020304" pitchFamily="18" charset="0"/>
              </a:rPr>
              <a:t>overhanging beam.</a:t>
            </a:r>
            <a:endParaRPr lang="en-US" sz="2200" dirty="0">
              <a:latin typeface="Times New Roman" panose="02020603050405020304" pitchFamily="18" charset="0"/>
              <a:cs typeface="Times New Roman" panose="02020603050405020304" pitchFamily="18" charset="0"/>
            </a:endParaRPr>
          </a:p>
        </p:txBody>
      </p:sp>
      <p:sp>
        <p:nvSpPr>
          <p:cNvPr id="30" name="Right Arrow 29"/>
          <p:cNvSpPr/>
          <p:nvPr/>
        </p:nvSpPr>
        <p:spPr>
          <a:xfrm>
            <a:off x="2438400" y="4846320"/>
            <a:ext cx="4572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3FD5032F-D114-428C-A705-DA6E2CA8D2B6}"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0"/>
            <a:ext cx="7772400" cy="630936"/>
          </a:xfrm>
          <a:ln/>
        </p:spPr>
        <p:txBody>
          <a:bodyPr/>
          <a:lstStyle/>
          <a:p>
            <a:r>
              <a:rPr lang="en-US" dirty="0"/>
              <a:t>Equation of the Elastic Curve</a:t>
            </a:r>
          </a:p>
        </p:txBody>
      </p:sp>
      <p:sp>
        <p:nvSpPr>
          <p:cNvPr id="39940" name="Text Box 4"/>
          <p:cNvSpPr txBox="1">
            <a:spLocks noChangeArrowheads="1"/>
          </p:cNvSpPr>
          <p:nvPr/>
        </p:nvSpPr>
        <p:spPr bwMode="auto">
          <a:xfrm>
            <a:off x="152400" y="914400"/>
            <a:ext cx="3886200" cy="707886"/>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The curvature of a plane curve at a point Q(</a:t>
            </a:r>
            <a:r>
              <a:rPr lang="en-US" sz="2200" dirty="0" err="1" smtClean="0">
                <a:latin typeface="Times New Roman" panose="02020603050405020304" pitchFamily="18" charset="0"/>
                <a:cs typeface="Times New Roman" panose="02020603050405020304" pitchFamily="18" charset="0"/>
              </a:rPr>
              <a:t>x,y</a:t>
            </a:r>
            <a:r>
              <a:rPr lang="en-US" sz="2200" dirty="0" smtClean="0">
                <a:latin typeface="Times New Roman" panose="02020603050405020304" pitchFamily="18" charset="0"/>
                <a:cs typeface="Times New Roman" panose="02020603050405020304" pitchFamily="18" charset="0"/>
              </a:rPr>
              <a:t>) can be written as</a:t>
            </a:r>
            <a:endParaRPr lang="en-US" sz="2200" dirty="0">
              <a:latin typeface="Times New Roman" panose="02020603050405020304" pitchFamily="18" charset="0"/>
              <a:cs typeface="Times New Roman" panose="02020603050405020304" pitchFamily="18" charset="0"/>
            </a:endParaRPr>
          </a:p>
        </p:txBody>
      </p:sp>
      <p:graphicFrame>
        <p:nvGraphicFramePr>
          <p:cNvPr id="39941" name="Object 5"/>
          <p:cNvGraphicFramePr>
            <a:graphicFrameLocks noChangeAspect="1"/>
          </p:cNvGraphicFramePr>
          <p:nvPr>
            <p:extLst>
              <p:ext uri="{D42A27DB-BD31-4B8C-83A1-F6EECF244321}">
                <p14:modId xmlns:p14="http://schemas.microsoft.com/office/powerpoint/2010/main" val="4220430912"/>
              </p:ext>
            </p:extLst>
          </p:nvPr>
        </p:nvGraphicFramePr>
        <p:xfrm>
          <a:off x="762000" y="1676400"/>
          <a:ext cx="2214160" cy="1718484"/>
        </p:xfrm>
        <a:graphic>
          <a:graphicData uri="http://schemas.openxmlformats.org/presentationml/2006/ole">
            <mc:AlternateContent xmlns:mc="http://schemas.openxmlformats.org/markup-compatibility/2006">
              <mc:Choice xmlns:v="urn:schemas-microsoft-com:vml" Requires="v">
                <p:oleObj spid="_x0000_s593044" name="Equation" r:id="rId4" imgW="1193760" imgH="927000" progId="Equation.3">
                  <p:embed/>
                </p:oleObj>
              </mc:Choice>
              <mc:Fallback>
                <p:oleObj name="Equation" r:id="rId4" imgW="1193760" imgH="927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76400"/>
                        <a:ext cx="2214160" cy="17184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92900" name="Picture 4" descr="C:\Documents and Settings\Administrator\My Documents\Teaching courses\Solutions manuals\Mechanics of Materials  5E              Beer and Johnston\Images\Chapter 9\color_art\bee29389_09_07.jpg"/>
          <p:cNvPicPr>
            <a:picLocks noChangeAspect="1" noChangeArrowheads="1"/>
          </p:cNvPicPr>
          <p:nvPr/>
        </p:nvPicPr>
        <p:blipFill>
          <a:blip r:embed="rId6" cstate="print"/>
          <a:srcRect t="5627"/>
          <a:stretch>
            <a:fillRect/>
          </a:stretch>
        </p:blipFill>
        <p:spPr bwMode="auto">
          <a:xfrm>
            <a:off x="4038600" y="838200"/>
            <a:ext cx="4785021" cy="2209800"/>
          </a:xfrm>
          <a:prstGeom prst="rect">
            <a:avLst/>
          </a:prstGeom>
          <a:noFill/>
        </p:spPr>
      </p:pic>
      <p:graphicFrame>
        <p:nvGraphicFramePr>
          <p:cNvPr id="592901" name="Object 5"/>
          <p:cNvGraphicFramePr>
            <a:graphicFrameLocks noChangeAspect="1"/>
          </p:cNvGraphicFramePr>
          <p:nvPr>
            <p:extLst>
              <p:ext uri="{D42A27DB-BD31-4B8C-83A1-F6EECF244321}">
                <p14:modId xmlns:p14="http://schemas.microsoft.com/office/powerpoint/2010/main" val="2673087965"/>
              </p:ext>
            </p:extLst>
          </p:nvPr>
        </p:nvGraphicFramePr>
        <p:xfrm>
          <a:off x="1143000" y="4711430"/>
          <a:ext cx="1143000" cy="851170"/>
        </p:xfrm>
        <a:graphic>
          <a:graphicData uri="http://schemas.openxmlformats.org/presentationml/2006/ole">
            <mc:AlternateContent xmlns:mc="http://schemas.openxmlformats.org/markup-compatibility/2006">
              <mc:Choice xmlns:v="urn:schemas-microsoft-com:vml" Requires="v">
                <p:oleObj spid="_x0000_s593045" name="Equation" r:id="rId7" imgW="596880" imgH="444240" progId="Equation.3">
                  <p:embed/>
                </p:oleObj>
              </mc:Choice>
              <mc:Fallback>
                <p:oleObj name="Equation" r:id="rId7" imgW="596880" imgH="4442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4711430"/>
                        <a:ext cx="1143000" cy="8511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4"/>
          <p:cNvSpPr txBox="1">
            <a:spLocks noChangeArrowheads="1"/>
          </p:cNvSpPr>
          <p:nvPr/>
        </p:nvSpPr>
        <p:spPr bwMode="auto">
          <a:xfrm>
            <a:off x="152400" y="4044950"/>
            <a:ext cx="2743200" cy="400110"/>
          </a:xfrm>
          <a:prstGeom prst="rect">
            <a:avLst/>
          </a:prstGeom>
          <a:noFill/>
          <a:ln w="9525">
            <a:noFill/>
            <a:miter lim="800000"/>
            <a:headEnd/>
            <a:tailEnd/>
          </a:ln>
          <a:effectLst/>
        </p:spPr>
        <p:txBody>
          <a:bodyPr wrap="square">
            <a:spAutoFit/>
          </a:bodyPr>
          <a:lstStyle/>
          <a:p>
            <a:pPr>
              <a:lnSpc>
                <a:spcPts val="2400"/>
              </a:lnSpc>
            </a:pPr>
            <a:r>
              <a:rPr lang="en-US" sz="2200" dirty="0" smtClean="0">
                <a:latin typeface="Times New Roman" panose="02020603050405020304" pitchFamily="18" charset="0"/>
                <a:cs typeface="Times New Roman" panose="02020603050405020304" pitchFamily="18" charset="0"/>
              </a:rPr>
              <a:t>In a beam       is small </a:t>
            </a:r>
            <a:endParaRPr lang="en-US" sz="2200" dirty="0">
              <a:latin typeface="Times New Roman" panose="02020603050405020304" pitchFamily="18" charset="0"/>
              <a:cs typeface="Times New Roman" panose="02020603050405020304" pitchFamily="18" charset="0"/>
            </a:endParaRPr>
          </a:p>
        </p:txBody>
      </p:sp>
      <p:graphicFrame>
        <p:nvGraphicFramePr>
          <p:cNvPr id="592902" name="Object 6"/>
          <p:cNvGraphicFramePr>
            <a:graphicFrameLocks noChangeAspect="1"/>
          </p:cNvGraphicFramePr>
          <p:nvPr>
            <p:extLst>
              <p:ext uri="{D42A27DB-BD31-4B8C-83A1-F6EECF244321}">
                <p14:modId xmlns:p14="http://schemas.microsoft.com/office/powerpoint/2010/main" val="1327107842"/>
              </p:ext>
            </p:extLst>
          </p:nvPr>
        </p:nvGraphicFramePr>
        <p:xfrm>
          <a:off x="1371600" y="3892550"/>
          <a:ext cx="438150" cy="755650"/>
        </p:xfrm>
        <a:graphic>
          <a:graphicData uri="http://schemas.openxmlformats.org/presentationml/2006/ole">
            <mc:AlternateContent xmlns:mc="http://schemas.openxmlformats.org/markup-compatibility/2006">
              <mc:Choice xmlns:v="urn:schemas-microsoft-com:vml" Requires="v">
                <p:oleObj spid="_x0000_s593046" name="Equation" r:id="rId9" imgW="228600" imgH="393480" progId="Equation.3">
                  <p:embed/>
                </p:oleObj>
              </mc:Choice>
              <mc:Fallback>
                <p:oleObj name="Equation" r:id="rId9" imgW="228600" imgH="39348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3892550"/>
                        <a:ext cx="438150"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ight Arrow 14"/>
          <p:cNvSpPr/>
          <p:nvPr/>
        </p:nvSpPr>
        <p:spPr>
          <a:xfrm>
            <a:off x="457200" y="5029200"/>
            <a:ext cx="3810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 Box 4"/>
          <p:cNvSpPr txBox="1">
            <a:spLocks noChangeArrowheads="1"/>
          </p:cNvSpPr>
          <p:nvPr/>
        </p:nvSpPr>
        <p:spPr bwMode="auto">
          <a:xfrm>
            <a:off x="381000" y="5817513"/>
            <a:ext cx="609600" cy="430887"/>
          </a:xfrm>
          <a:prstGeom prst="rect">
            <a:avLst/>
          </a:prstGeom>
          <a:noFill/>
          <a:ln w="9525">
            <a:noFill/>
            <a:miter lim="800000"/>
            <a:headEnd/>
            <a:tailEnd/>
          </a:ln>
          <a:effectLst/>
        </p:spPr>
        <p:txBody>
          <a:bodyPr wrap="square">
            <a:spAutoFit/>
          </a:bodyPr>
          <a:lstStyle/>
          <a:p>
            <a:r>
              <a:rPr lang="en-US" sz="2200" dirty="0" smtClean="0">
                <a:latin typeface="Times New Roman" panose="02020603050405020304" pitchFamily="18" charset="0"/>
                <a:cs typeface="Times New Roman" panose="02020603050405020304" pitchFamily="18" charset="0"/>
              </a:rPr>
              <a:t>and</a:t>
            </a:r>
            <a:endParaRPr lang="en-US" sz="2200" dirty="0">
              <a:latin typeface="Times New Roman" panose="02020603050405020304" pitchFamily="18" charset="0"/>
              <a:cs typeface="Times New Roman" panose="02020603050405020304" pitchFamily="18" charset="0"/>
            </a:endParaRPr>
          </a:p>
        </p:txBody>
      </p:sp>
      <p:graphicFrame>
        <p:nvGraphicFramePr>
          <p:cNvPr id="592903" name="Object 7"/>
          <p:cNvGraphicFramePr>
            <a:graphicFrameLocks noChangeAspect="1"/>
          </p:cNvGraphicFramePr>
          <p:nvPr/>
        </p:nvGraphicFramePr>
        <p:xfrm>
          <a:off x="1143001" y="5638800"/>
          <a:ext cx="1263916" cy="762000"/>
        </p:xfrm>
        <a:graphic>
          <a:graphicData uri="http://schemas.openxmlformats.org/presentationml/2006/ole">
            <mc:AlternateContent xmlns:mc="http://schemas.openxmlformats.org/markup-compatibility/2006">
              <mc:Choice xmlns:v="urn:schemas-microsoft-com:vml" Requires="v">
                <p:oleObj spid="_x0000_s593047" name="Equation" r:id="rId11" imgW="990360" imgH="596880" progId="Equation.3">
                  <p:embed/>
                </p:oleObj>
              </mc:Choice>
              <mc:Fallback>
                <p:oleObj name="Equation" r:id="rId11" imgW="990360" imgH="59688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1" y="5638800"/>
                        <a:ext cx="1263916"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Connector 18"/>
          <p:cNvCxnSpPr/>
          <p:nvPr/>
        </p:nvCxnSpPr>
        <p:spPr>
          <a:xfrm rot="5400000">
            <a:off x="1866900" y="5219700"/>
            <a:ext cx="2819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3276600" y="5029200"/>
            <a:ext cx="7620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 Box 4"/>
          <p:cNvSpPr txBox="1">
            <a:spLocks noChangeArrowheads="1"/>
          </p:cNvSpPr>
          <p:nvPr/>
        </p:nvSpPr>
        <p:spPr bwMode="auto">
          <a:xfrm>
            <a:off x="4343400" y="3733800"/>
            <a:ext cx="4191000" cy="707886"/>
          </a:xfrm>
          <a:prstGeom prst="rect">
            <a:avLst/>
          </a:prstGeom>
          <a:noFill/>
          <a:ln w="9525">
            <a:noFill/>
            <a:miter lim="800000"/>
            <a:headEnd/>
            <a:tailEnd/>
          </a:ln>
          <a:effectLst/>
        </p:spPr>
        <p:txBody>
          <a:bodyPr wrap="square">
            <a:spAutoFit/>
          </a:bodyPr>
          <a:lstStyle/>
          <a:p>
            <a:pPr>
              <a:lnSpc>
                <a:spcPts val="2400"/>
              </a:lnSpc>
            </a:pPr>
            <a:r>
              <a:rPr lang="en-US" sz="2200" dirty="0" smtClean="0">
                <a:latin typeface="Times New Roman" panose="02020603050405020304" pitchFamily="18" charset="0"/>
                <a:cs typeface="Times New Roman" panose="02020603050405020304" pitchFamily="18" charset="0"/>
              </a:rPr>
              <a:t>The governing differential equation for the elastic curve</a:t>
            </a:r>
            <a:endParaRPr lang="en-US" sz="2200" dirty="0">
              <a:latin typeface="Times New Roman" panose="02020603050405020304" pitchFamily="18" charset="0"/>
              <a:cs typeface="Times New Roman" panose="02020603050405020304" pitchFamily="18" charset="0"/>
            </a:endParaRPr>
          </a:p>
        </p:txBody>
      </p:sp>
      <p:graphicFrame>
        <p:nvGraphicFramePr>
          <p:cNvPr id="592904" name="Object 8"/>
          <p:cNvGraphicFramePr>
            <a:graphicFrameLocks noChangeAspect="1"/>
          </p:cNvGraphicFramePr>
          <p:nvPr>
            <p:extLst>
              <p:ext uri="{D42A27DB-BD31-4B8C-83A1-F6EECF244321}">
                <p14:modId xmlns:p14="http://schemas.microsoft.com/office/powerpoint/2010/main" val="304052543"/>
              </p:ext>
            </p:extLst>
          </p:nvPr>
        </p:nvGraphicFramePr>
        <p:xfrm>
          <a:off x="5105400" y="4673026"/>
          <a:ext cx="1600200" cy="813374"/>
        </p:xfrm>
        <a:graphic>
          <a:graphicData uri="http://schemas.openxmlformats.org/presentationml/2006/ole">
            <mc:AlternateContent xmlns:mc="http://schemas.openxmlformats.org/markup-compatibility/2006">
              <mc:Choice xmlns:v="urn:schemas-microsoft-com:vml" Requires="v">
                <p:oleObj spid="_x0000_s593048" name="Equation" r:id="rId13" imgW="825480" imgH="419040" progId="Equation.3">
                  <p:embed/>
                </p:oleObj>
              </mc:Choice>
              <mc:Fallback>
                <p:oleObj name="Equation" r:id="rId13" imgW="825480" imgH="419040" progId="Equation.3">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05400" y="4673026"/>
                        <a:ext cx="1600200" cy="8133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2905" name="Object 9"/>
          <p:cNvGraphicFramePr>
            <a:graphicFrameLocks noChangeAspect="1"/>
          </p:cNvGraphicFramePr>
          <p:nvPr/>
        </p:nvGraphicFramePr>
        <p:xfrm>
          <a:off x="4495800" y="5715000"/>
          <a:ext cx="419100" cy="320675"/>
        </p:xfrm>
        <a:graphic>
          <a:graphicData uri="http://schemas.openxmlformats.org/presentationml/2006/ole">
            <mc:AlternateContent xmlns:mc="http://schemas.openxmlformats.org/markup-compatibility/2006">
              <mc:Choice xmlns:v="urn:schemas-microsoft-com:vml" Requires="v">
                <p:oleObj spid="_x0000_s593049" name="Equation" r:id="rId15" imgW="215640" imgH="164880" progId="Equation.3">
                  <p:embed/>
                </p:oleObj>
              </mc:Choice>
              <mc:Fallback>
                <p:oleObj name="Equation" r:id="rId15" imgW="215640" imgH="164880" progId="Equation.3">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95800" y="5715000"/>
                        <a:ext cx="419100"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4"/>
          <p:cNvSpPr txBox="1">
            <a:spLocks noChangeArrowheads="1"/>
          </p:cNvSpPr>
          <p:nvPr/>
        </p:nvSpPr>
        <p:spPr bwMode="auto">
          <a:xfrm>
            <a:off x="4876800" y="5687568"/>
            <a:ext cx="3124200" cy="400110"/>
          </a:xfrm>
          <a:prstGeom prst="rect">
            <a:avLst/>
          </a:prstGeom>
          <a:noFill/>
          <a:ln w="9525">
            <a:noFill/>
            <a:miter lim="800000"/>
            <a:headEnd/>
            <a:tailEnd/>
          </a:ln>
          <a:effectLst/>
        </p:spPr>
        <p:txBody>
          <a:bodyPr wrap="square">
            <a:spAutoFit/>
          </a:bodyPr>
          <a:lstStyle/>
          <a:p>
            <a:pPr>
              <a:lnSpc>
                <a:spcPts val="2400"/>
              </a:lnSpc>
            </a:pPr>
            <a:r>
              <a:rPr lang="en-US" sz="2200" dirty="0">
                <a:latin typeface="Times New Roman" panose="02020603050405020304" pitchFamily="18" charset="0"/>
                <a:cs typeface="Times New Roman" panose="02020603050405020304" pitchFamily="18" charset="0"/>
              </a:rPr>
              <a:t>i</a:t>
            </a:r>
            <a:r>
              <a:rPr lang="en-US" sz="2200" dirty="0" smtClean="0">
                <a:latin typeface="Times New Roman" panose="02020603050405020304" pitchFamily="18" charset="0"/>
                <a:cs typeface="Times New Roman" panose="02020603050405020304" pitchFamily="18" charset="0"/>
              </a:rPr>
              <a:t>s the </a:t>
            </a:r>
            <a:r>
              <a:rPr lang="en-US" sz="2200" b="1" i="1" dirty="0" smtClean="0">
                <a:latin typeface="Times New Roman" panose="02020603050405020304" pitchFamily="18" charset="0"/>
                <a:cs typeface="Times New Roman" panose="02020603050405020304" pitchFamily="18" charset="0"/>
              </a:rPr>
              <a:t>flexural rigidity</a:t>
            </a:r>
            <a:endParaRPr lang="en-US" sz="2200" b="1" i="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FD5032F-D114-428C-A705-DA6E2CA8D2B6}"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0"/>
            <a:ext cx="7772400" cy="630936"/>
          </a:xfrm>
          <a:ln/>
        </p:spPr>
        <p:txBody>
          <a:bodyPr/>
          <a:lstStyle/>
          <a:p>
            <a:r>
              <a:rPr lang="en-US" dirty="0"/>
              <a:t>Equation of the Elastic Curve</a:t>
            </a:r>
          </a:p>
        </p:txBody>
      </p:sp>
      <p:graphicFrame>
        <p:nvGraphicFramePr>
          <p:cNvPr id="39944" name="Object 8"/>
          <p:cNvGraphicFramePr>
            <a:graphicFrameLocks noChangeAspect="1"/>
          </p:cNvGraphicFramePr>
          <p:nvPr/>
        </p:nvGraphicFramePr>
        <p:xfrm>
          <a:off x="152400" y="3657600"/>
          <a:ext cx="4146550" cy="2935287"/>
        </p:xfrm>
        <a:graphic>
          <a:graphicData uri="http://schemas.openxmlformats.org/presentationml/2006/ole">
            <mc:AlternateContent xmlns:mc="http://schemas.openxmlformats.org/markup-compatibility/2006">
              <mc:Choice xmlns:v="urn:schemas-microsoft-com:vml" Requires="v">
                <p:oleObj spid="_x0000_s618602" name="Equation" r:id="rId4" imgW="2044440" imgH="1447560" progId="Equation.3">
                  <p:embed/>
                </p:oleObj>
              </mc:Choice>
              <mc:Fallback>
                <p:oleObj name="Equation" r:id="rId4" imgW="2044440" imgH="144756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657600"/>
                        <a:ext cx="4146550" cy="293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0" name="Text Box 4"/>
          <p:cNvSpPr txBox="1">
            <a:spLocks noChangeArrowheads="1"/>
          </p:cNvSpPr>
          <p:nvPr/>
        </p:nvSpPr>
        <p:spPr bwMode="auto">
          <a:xfrm>
            <a:off x="152400" y="635913"/>
            <a:ext cx="8305800" cy="430887"/>
          </a:xfrm>
          <a:prstGeom prst="rect">
            <a:avLst/>
          </a:prstGeom>
          <a:noFill/>
          <a:ln w="9525">
            <a:noFill/>
            <a:miter lim="800000"/>
            <a:headEnd/>
            <a:tailEnd/>
          </a:ln>
          <a:effectLst/>
        </p:spPr>
        <p:txBody>
          <a:bodyPr wrap="square">
            <a:spAutoFit/>
          </a:bodyPr>
          <a:lstStyle/>
          <a:p>
            <a:pPr algn="just"/>
            <a:r>
              <a:rPr lang="en-US" sz="2200" dirty="0" smtClean="0">
                <a:latin typeface="Times New Roman" panose="02020603050405020304" pitchFamily="18" charset="0"/>
                <a:cs typeface="Times New Roman" panose="02020603050405020304" pitchFamily="18" charset="0"/>
              </a:rPr>
              <a:t>Integrate the governing differential equation twice with respect to x </a:t>
            </a:r>
            <a:endParaRPr lang="en-US" sz="2200" dirty="0">
              <a:latin typeface="Times New Roman" panose="02020603050405020304" pitchFamily="18" charset="0"/>
              <a:cs typeface="Times New Roman" panose="02020603050405020304" pitchFamily="18" charset="0"/>
            </a:endParaRPr>
          </a:p>
        </p:txBody>
      </p:sp>
      <p:pic>
        <p:nvPicPr>
          <p:cNvPr id="592900" name="Picture 4" descr="C:\Documents and Settings\Administrator\My Documents\Teaching courses\Solutions manuals\Mechanics of Materials  5E              Beer and Johnston\Images\Chapter 9\color_art\bee29389_09_07.jpg"/>
          <p:cNvPicPr>
            <a:picLocks noChangeAspect="1" noChangeArrowheads="1"/>
          </p:cNvPicPr>
          <p:nvPr/>
        </p:nvPicPr>
        <p:blipFill>
          <a:blip r:embed="rId6" cstate="print"/>
          <a:srcRect t="5627"/>
          <a:stretch>
            <a:fillRect/>
          </a:stretch>
        </p:blipFill>
        <p:spPr bwMode="auto">
          <a:xfrm>
            <a:off x="4038600" y="1066800"/>
            <a:ext cx="4785021" cy="2209800"/>
          </a:xfrm>
          <a:prstGeom prst="rect">
            <a:avLst/>
          </a:prstGeom>
          <a:noFill/>
        </p:spPr>
      </p:pic>
      <p:graphicFrame>
        <p:nvGraphicFramePr>
          <p:cNvPr id="592902" name="Object 6"/>
          <p:cNvGraphicFramePr>
            <a:graphicFrameLocks noChangeAspect="1"/>
          </p:cNvGraphicFramePr>
          <p:nvPr>
            <p:extLst>
              <p:ext uri="{D42A27DB-BD31-4B8C-83A1-F6EECF244321}">
                <p14:modId xmlns:p14="http://schemas.microsoft.com/office/powerpoint/2010/main" val="1394251953"/>
              </p:ext>
            </p:extLst>
          </p:nvPr>
        </p:nvGraphicFramePr>
        <p:xfrm>
          <a:off x="6629400" y="4425950"/>
          <a:ext cx="2068512" cy="755650"/>
        </p:xfrm>
        <a:graphic>
          <a:graphicData uri="http://schemas.openxmlformats.org/presentationml/2006/ole">
            <mc:AlternateContent xmlns:mc="http://schemas.openxmlformats.org/markup-compatibility/2006">
              <mc:Choice xmlns:v="urn:schemas-microsoft-com:vml" Requires="v">
                <p:oleObj spid="_x0000_s618603" name="Equation" r:id="rId7" imgW="1079280" imgH="393480" progId="Equation.3">
                  <p:embed/>
                </p:oleObj>
              </mc:Choice>
              <mc:Fallback>
                <p:oleObj name="Equation" r:id="rId7" imgW="1079280" imgH="39348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4425950"/>
                        <a:ext cx="2068512"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Connector 18"/>
          <p:cNvCxnSpPr/>
          <p:nvPr/>
        </p:nvCxnSpPr>
        <p:spPr>
          <a:xfrm rot="5400000">
            <a:off x="2743200" y="5257800"/>
            <a:ext cx="3200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18503" name="Object 7"/>
          <p:cNvGraphicFramePr>
            <a:graphicFrameLocks noChangeAspect="1"/>
          </p:cNvGraphicFramePr>
          <p:nvPr>
            <p:extLst>
              <p:ext uri="{D42A27DB-BD31-4B8C-83A1-F6EECF244321}">
                <p14:modId xmlns:p14="http://schemas.microsoft.com/office/powerpoint/2010/main" val="3242850604"/>
              </p:ext>
            </p:extLst>
          </p:nvPr>
        </p:nvGraphicFramePr>
        <p:xfrm>
          <a:off x="441325" y="1320800"/>
          <a:ext cx="1920875" cy="812800"/>
        </p:xfrm>
        <a:graphic>
          <a:graphicData uri="http://schemas.openxmlformats.org/presentationml/2006/ole">
            <mc:AlternateContent xmlns:mc="http://schemas.openxmlformats.org/markup-compatibility/2006">
              <mc:Choice xmlns:v="urn:schemas-microsoft-com:vml" Requires="v">
                <p:oleObj spid="_x0000_s618604" name="Equation" r:id="rId9" imgW="990360" imgH="419040" progId="Equation.3">
                  <p:embed/>
                </p:oleObj>
              </mc:Choice>
              <mc:Fallback>
                <p:oleObj name="Equation" r:id="rId9" imgW="990360" imgH="41904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325" y="1320800"/>
                        <a:ext cx="1920875"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Down Arrow 20"/>
          <p:cNvSpPr/>
          <p:nvPr/>
        </p:nvSpPr>
        <p:spPr>
          <a:xfrm>
            <a:off x="1066800" y="2895600"/>
            <a:ext cx="381000" cy="4572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Down Arrow 21"/>
          <p:cNvSpPr/>
          <p:nvPr/>
        </p:nvSpPr>
        <p:spPr>
          <a:xfrm>
            <a:off x="1066800" y="4953000"/>
            <a:ext cx="381000" cy="4572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Text Box 4"/>
          <p:cNvSpPr txBox="1">
            <a:spLocks noChangeArrowheads="1"/>
          </p:cNvSpPr>
          <p:nvPr/>
        </p:nvSpPr>
        <p:spPr bwMode="auto">
          <a:xfrm>
            <a:off x="4495800" y="5715000"/>
            <a:ext cx="4572000" cy="769441"/>
          </a:xfrm>
          <a:prstGeom prst="rect">
            <a:avLst/>
          </a:prstGeom>
          <a:noFill/>
          <a:ln w="9525">
            <a:noFill/>
            <a:miter lim="800000"/>
            <a:headEnd/>
            <a:tailEnd/>
          </a:ln>
          <a:effectLst/>
        </p:spPr>
        <p:txBody>
          <a:bodyPr wrap="square">
            <a:spAutoFit/>
          </a:bodyPr>
          <a:lstStyle/>
          <a:p>
            <a:pPr algn="just"/>
            <a:r>
              <a:rPr lang="en-US" sz="2200" dirty="0" smtClean="0">
                <a:latin typeface="Times New Roman" panose="02020603050405020304" pitchFamily="18" charset="0"/>
                <a:cs typeface="Times New Roman" panose="02020603050405020304" pitchFamily="18" charset="0"/>
              </a:rPr>
              <a:t>The constants C</a:t>
            </a:r>
            <a:r>
              <a:rPr lang="en-US" sz="2200" baseline="-25000" dirty="0" smtClean="0">
                <a:latin typeface="Times New Roman" panose="02020603050405020304" pitchFamily="18" charset="0"/>
                <a:cs typeface="Times New Roman" panose="02020603050405020304" pitchFamily="18" charset="0"/>
              </a:rPr>
              <a:t>1</a:t>
            </a:r>
            <a:r>
              <a:rPr lang="en-US" sz="2200" dirty="0" smtClean="0">
                <a:latin typeface="Times New Roman" panose="02020603050405020304" pitchFamily="18" charset="0"/>
                <a:cs typeface="Times New Roman" panose="02020603050405020304" pitchFamily="18" charset="0"/>
              </a:rPr>
              <a:t> and C</a:t>
            </a:r>
            <a:r>
              <a:rPr lang="en-US" sz="2200" baseline="-25000" dirty="0" smtClean="0">
                <a:latin typeface="Times New Roman" panose="02020603050405020304" pitchFamily="18" charset="0"/>
                <a:cs typeface="Times New Roman" panose="02020603050405020304" pitchFamily="18" charset="0"/>
              </a:rPr>
              <a:t>2</a:t>
            </a:r>
            <a:r>
              <a:rPr lang="en-US" sz="2200" dirty="0" smtClean="0">
                <a:latin typeface="Times New Roman" panose="02020603050405020304" pitchFamily="18" charset="0"/>
                <a:cs typeface="Times New Roman" panose="02020603050405020304" pitchFamily="18" charset="0"/>
              </a:rPr>
              <a:t> are calculated from the boundary conditions</a:t>
            </a:r>
            <a:endParaRPr lang="en-US" sz="2200" dirty="0">
              <a:latin typeface="Times New Roman" panose="02020603050405020304" pitchFamily="18" charset="0"/>
              <a:cs typeface="Times New Roman" panose="02020603050405020304" pitchFamily="18" charset="0"/>
            </a:endParaRPr>
          </a:p>
        </p:txBody>
      </p:sp>
      <p:sp>
        <p:nvSpPr>
          <p:cNvPr id="25" name="Text Box 4"/>
          <p:cNvSpPr txBox="1">
            <a:spLocks noChangeArrowheads="1"/>
          </p:cNvSpPr>
          <p:nvPr/>
        </p:nvSpPr>
        <p:spPr bwMode="auto">
          <a:xfrm>
            <a:off x="4495800" y="3968750"/>
            <a:ext cx="2209800" cy="430887"/>
          </a:xfrm>
          <a:prstGeom prst="rect">
            <a:avLst/>
          </a:prstGeom>
          <a:noFill/>
          <a:ln w="9525">
            <a:noFill/>
            <a:miter lim="800000"/>
            <a:headEnd/>
            <a:tailEnd/>
          </a:ln>
          <a:effectLst/>
        </p:spPr>
        <p:txBody>
          <a:bodyPr wrap="square">
            <a:spAutoFit/>
          </a:bodyPr>
          <a:lstStyle/>
          <a:p>
            <a:r>
              <a:rPr lang="en-US" sz="2200" dirty="0" smtClean="0">
                <a:latin typeface="Times New Roman" panose="02020603050405020304" pitchFamily="18" charset="0"/>
                <a:cs typeface="Times New Roman" panose="02020603050405020304" pitchFamily="18" charset="0"/>
              </a:rPr>
              <a:t>Beam deflection</a:t>
            </a:r>
            <a:endParaRPr lang="en-US" sz="2200" dirty="0">
              <a:latin typeface="Times New Roman" panose="02020603050405020304" pitchFamily="18" charset="0"/>
              <a:cs typeface="Times New Roman" panose="02020603050405020304" pitchFamily="18" charset="0"/>
            </a:endParaRPr>
          </a:p>
        </p:txBody>
      </p:sp>
      <p:graphicFrame>
        <p:nvGraphicFramePr>
          <p:cNvPr id="618505" name="Object 9"/>
          <p:cNvGraphicFramePr>
            <a:graphicFrameLocks noChangeAspect="1"/>
          </p:cNvGraphicFramePr>
          <p:nvPr>
            <p:extLst>
              <p:ext uri="{D42A27DB-BD31-4B8C-83A1-F6EECF244321}">
                <p14:modId xmlns:p14="http://schemas.microsoft.com/office/powerpoint/2010/main" val="3055222789"/>
              </p:ext>
            </p:extLst>
          </p:nvPr>
        </p:nvGraphicFramePr>
        <p:xfrm>
          <a:off x="6629400" y="3968750"/>
          <a:ext cx="582613" cy="415925"/>
        </p:xfrm>
        <a:graphic>
          <a:graphicData uri="http://schemas.openxmlformats.org/presentationml/2006/ole">
            <mc:AlternateContent xmlns:mc="http://schemas.openxmlformats.org/markup-compatibility/2006">
              <mc:Choice xmlns:v="urn:schemas-microsoft-com:vml" Requires="v">
                <p:oleObj spid="_x0000_s618605" name="Equation" r:id="rId11" imgW="304560" imgH="215640" progId="Equation.3">
                  <p:embed/>
                </p:oleObj>
              </mc:Choice>
              <mc:Fallback>
                <p:oleObj name="Equation" r:id="rId11" imgW="304560" imgH="21564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3968750"/>
                        <a:ext cx="582613"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 Box 4"/>
          <p:cNvSpPr txBox="1">
            <a:spLocks noChangeArrowheads="1"/>
          </p:cNvSpPr>
          <p:nvPr/>
        </p:nvSpPr>
        <p:spPr bwMode="auto">
          <a:xfrm>
            <a:off x="4495800" y="4578350"/>
            <a:ext cx="1905000" cy="430887"/>
          </a:xfrm>
          <a:prstGeom prst="rect">
            <a:avLst/>
          </a:prstGeom>
          <a:noFill/>
          <a:ln w="9525">
            <a:noFill/>
            <a:miter lim="800000"/>
            <a:headEnd/>
            <a:tailEnd/>
          </a:ln>
          <a:effectLst/>
        </p:spPr>
        <p:txBody>
          <a:bodyPr wrap="square">
            <a:spAutoFit/>
          </a:bodyPr>
          <a:lstStyle/>
          <a:p>
            <a:r>
              <a:rPr lang="en-US" sz="2200" dirty="0" smtClean="0">
                <a:latin typeface="Times New Roman" panose="02020603050405020304" pitchFamily="18" charset="0"/>
                <a:cs typeface="Times New Roman" panose="02020603050405020304" pitchFamily="18" charset="0"/>
              </a:rPr>
              <a:t>Beam slope</a:t>
            </a:r>
            <a:endParaRPr lang="en-US" sz="22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FD5032F-D114-428C-A705-DA6E2CA8D2B6}"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630936"/>
          </a:xfrm>
          <a:ln/>
        </p:spPr>
        <p:txBody>
          <a:bodyPr/>
          <a:lstStyle/>
          <a:p>
            <a:r>
              <a:rPr lang="en-US" dirty="0"/>
              <a:t>Equation of the Elastic Curve</a:t>
            </a:r>
          </a:p>
        </p:txBody>
      </p:sp>
      <p:sp>
        <p:nvSpPr>
          <p:cNvPr id="8203" name="Text Box 11"/>
          <p:cNvSpPr txBox="1">
            <a:spLocks noChangeArrowheads="1"/>
          </p:cNvSpPr>
          <p:nvPr/>
        </p:nvSpPr>
        <p:spPr bwMode="auto">
          <a:xfrm>
            <a:off x="3876675" y="762000"/>
            <a:ext cx="3590925" cy="430887"/>
          </a:xfrm>
          <a:prstGeom prst="rect">
            <a:avLst/>
          </a:prstGeom>
          <a:noFill/>
          <a:ln w="9525">
            <a:noFill/>
            <a:miter lim="800000"/>
            <a:headEnd/>
            <a:tailEnd/>
          </a:ln>
          <a:effectLst/>
        </p:spPr>
        <p:txBody>
          <a:bodyPr wrap="square">
            <a:spAutoFit/>
          </a:bodyPr>
          <a:lstStyle/>
          <a:p>
            <a:pPr marL="231775" indent="-231775"/>
            <a:r>
              <a:rPr lang="en-US" sz="2200" dirty="0" smtClean="0">
                <a:latin typeface="Times New Roman" panose="02020603050405020304" pitchFamily="18" charset="0"/>
                <a:cs typeface="Times New Roman" panose="02020603050405020304" pitchFamily="18" charset="0"/>
              </a:rPr>
              <a:t>Determination of C</a:t>
            </a:r>
            <a:r>
              <a:rPr lang="en-US" sz="2200" baseline="-25000" dirty="0" smtClean="0">
                <a:latin typeface="Times New Roman" panose="02020603050405020304" pitchFamily="18" charset="0"/>
                <a:cs typeface="Times New Roman" panose="02020603050405020304" pitchFamily="18" charset="0"/>
              </a:rPr>
              <a:t>1</a:t>
            </a:r>
            <a:r>
              <a:rPr lang="en-US" sz="2200" dirty="0" smtClean="0">
                <a:latin typeface="Times New Roman" panose="02020603050405020304" pitchFamily="18" charset="0"/>
                <a:cs typeface="Times New Roman" panose="02020603050405020304" pitchFamily="18" charset="0"/>
              </a:rPr>
              <a:t> and C</a:t>
            </a:r>
            <a:r>
              <a:rPr lang="en-US" sz="2200" baseline="-25000" dirty="0" smtClean="0">
                <a:latin typeface="Times New Roman" panose="02020603050405020304" pitchFamily="18" charset="0"/>
                <a:cs typeface="Times New Roman" panose="02020603050405020304" pitchFamily="18" charset="0"/>
              </a:rPr>
              <a:t>2</a:t>
            </a:r>
            <a:endParaRPr lang="en-US" sz="2200" baseline="-25000" dirty="0">
              <a:latin typeface="Times New Roman" panose="02020603050405020304" pitchFamily="18" charset="0"/>
              <a:cs typeface="Times New Roman" panose="02020603050405020304" pitchFamily="18" charset="0"/>
            </a:endParaRPr>
          </a:p>
        </p:txBody>
      </p:sp>
      <p:sp>
        <p:nvSpPr>
          <p:cNvPr id="8204" name="Text Box 12"/>
          <p:cNvSpPr txBox="1">
            <a:spLocks noChangeArrowheads="1"/>
          </p:cNvSpPr>
          <p:nvPr/>
        </p:nvSpPr>
        <p:spPr bwMode="auto">
          <a:xfrm>
            <a:off x="3876675" y="4141113"/>
            <a:ext cx="5267325" cy="430887"/>
          </a:xfrm>
          <a:prstGeom prst="rect">
            <a:avLst/>
          </a:prstGeom>
          <a:noFill/>
          <a:ln w="9525">
            <a:noFill/>
            <a:miter lim="800000"/>
            <a:headEnd/>
            <a:tailEnd/>
          </a:ln>
          <a:effectLst/>
        </p:spPr>
        <p:txBody>
          <a:bodyPr>
            <a:spAutoFit/>
          </a:bodyPr>
          <a:lstStyle/>
          <a:p>
            <a:pPr marL="231775" indent="-231775"/>
            <a:r>
              <a:rPr lang="en-US" sz="2200" dirty="0">
                <a:latin typeface="Times New Roman" panose="02020603050405020304" pitchFamily="18" charset="0"/>
                <a:cs typeface="Times New Roman" panose="02020603050405020304" pitchFamily="18" charset="0"/>
              </a:rPr>
              <a:t>Three cases for statically determinant beams,</a:t>
            </a:r>
          </a:p>
        </p:txBody>
      </p:sp>
      <p:sp>
        <p:nvSpPr>
          <p:cNvPr id="8205" name="Text Box 13"/>
          <p:cNvSpPr txBox="1">
            <a:spLocks noChangeArrowheads="1"/>
          </p:cNvSpPr>
          <p:nvPr/>
        </p:nvSpPr>
        <p:spPr bwMode="auto">
          <a:xfrm>
            <a:off x="4173538" y="4598313"/>
            <a:ext cx="3141662" cy="430887"/>
          </a:xfrm>
          <a:prstGeom prst="rect">
            <a:avLst/>
          </a:prstGeom>
          <a:noFill/>
          <a:ln w="9525">
            <a:noFill/>
            <a:miter lim="800000"/>
            <a:headEnd/>
            <a:tailEnd/>
          </a:ln>
          <a:effectLst/>
        </p:spPr>
        <p:txBody>
          <a:bodyPr wrap="square">
            <a:spAutoFit/>
          </a:bodyPr>
          <a:lstStyle/>
          <a:p>
            <a:pPr marL="231775" indent="-231775">
              <a:buFontTx/>
              <a:buChar char="–"/>
            </a:pPr>
            <a:r>
              <a:rPr lang="en-US" sz="2200" dirty="0">
                <a:latin typeface="Times New Roman" panose="02020603050405020304" pitchFamily="18" charset="0"/>
                <a:cs typeface="Times New Roman" panose="02020603050405020304" pitchFamily="18" charset="0"/>
              </a:rPr>
              <a:t>Simply supported beam</a:t>
            </a:r>
          </a:p>
        </p:txBody>
      </p:sp>
      <p:graphicFrame>
        <p:nvGraphicFramePr>
          <p:cNvPr id="8208" name="Object 16"/>
          <p:cNvGraphicFramePr>
            <a:graphicFrameLocks noChangeAspect="1"/>
          </p:cNvGraphicFramePr>
          <p:nvPr>
            <p:extLst>
              <p:ext uri="{D42A27DB-BD31-4B8C-83A1-F6EECF244321}">
                <p14:modId xmlns:p14="http://schemas.microsoft.com/office/powerpoint/2010/main" val="102543185"/>
              </p:ext>
            </p:extLst>
          </p:nvPr>
        </p:nvGraphicFramePr>
        <p:xfrm>
          <a:off x="7239000" y="4582437"/>
          <a:ext cx="1755775" cy="377825"/>
        </p:xfrm>
        <a:graphic>
          <a:graphicData uri="http://schemas.openxmlformats.org/presentationml/2006/ole">
            <mc:AlternateContent xmlns:mc="http://schemas.openxmlformats.org/markup-compatibility/2006">
              <mc:Choice xmlns:v="urn:schemas-microsoft-com:vml" Requires="v">
                <p:oleObj spid="_x0000_s594025" name="Equation" r:id="rId4" imgW="1002960" imgH="215640" progId="Equation.3">
                  <p:embed/>
                </p:oleObj>
              </mc:Choice>
              <mc:Fallback>
                <p:oleObj name="Equation" r:id="rId4" imgW="1002960" imgH="215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582437"/>
                        <a:ext cx="1755775"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6" name="Text Box 14"/>
          <p:cNvSpPr txBox="1">
            <a:spLocks noChangeArrowheads="1"/>
          </p:cNvSpPr>
          <p:nvPr/>
        </p:nvSpPr>
        <p:spPr bwMode="auto">
          <a:xfrm>
            <a:off x="4173538" y="5122317"/>
            <a:ext cx="2608262" cy="430887"/>
          </a:xfrm>
          <a:prstGeom prst="rect">
            <a:avLst/>
          </a:prstGeom>
          <a:noFill/>
          <a:ln w="9525">
            <a:noFill/>
            <a:miter lim="800000"/>
            <a:headEnd/>
            <a:tailEnd/>
          </a:ln>
          <a:effectLst/>
        </p:spPr>
        <p:txBody>
          <a:bodyPr wrap="square">
            <a:spAutoFit/>
          </a:bodyPr>
          <a:lstStyle/>
          <a:p>
            <a:pPr marL="231775" indent="-231775">
              <a:buFontTx/>
              <a:buChar char="–"/>
            </a:pPr>
            <a:r>
              <a:rPr lang="en-US" sz="2200" dirty="0">
                <a:latin typeface="Times New Roman" panose="02020603050405020304" pitchFamily="18" charset="0"/>
                <a:cs typeface="Times New Roman" panose="02020603050405020304" pitchFamily="18" charset="0"/>
              </a:rPr>
              <a:t>Overhanging beam</a:t>
            </a:r>
          </a:p>
        </p:txBody>
      </p:sp>
      <p:sp>
        <p:nvSpPr>
          <p:cNvPr id="8207" name="Text Box 15"/>
          <p:cNvSpPr txBox="1">
            <a:spLocks noChangeArrowheads="1"/>
          </p:cNvSpPr>
          <p:nvPr/>
        </p:nvSpPr>
        <p:spPr bwMode="auto">
          <a:xfrm>
            <a:off x="4173538" y="5599112"/>
            <a:ext cx="3065462" cy="430887"/>
          </a:xfrm>
          <a:prstGeom prst="rect">
            <a:avLst/>
          </a:prstGeom>
          <a:noFill/>
          <a:ln w="9525">
            <a:noFill/>
            <a:miter lim="800000"/>
            <a:headEnd/>
            <a:tailEnd/>
          </a:ln>
          <a:effectLst/>
        </p:spPr>
        <p:txBody>
          <a:bodyPr wrap="square">
            <a:spAutoFit/>
          </a:bodyPr>
          <a:lstStyle/>
          <a:p>
            <a:pPr marL="231775" indent="-231775">
              <a:buFontTx/>
              <a:buChar char="–"/>
            </a:pPr>
            <a:r>
              <a:rPr lang="en-US" sz="2200" dirty="0">
                <a:latin typeface="Times New Roman" panose="02020603050405020304" pitchFamily="18" charset="0"/>
                <a:cs typeface="Times New Roman" panose="02020603050405020304" pitchFamily="18" charset="0"/>
              </a:rPr>
              <a:t>Cantilever beam</a:t>
            </a:r>
          </a:p>
        </p:txBody>
      </p:sp>
      <p:graphicFrame>
        <p:nvGraphicFramePr>
          <p:cNvPr id="8210" name="Object 18"/>
          <p:cNvGraphicFramePr>
            <a:graphicFrameLocks noChangeAspect="1"/>
          </p:cNvGraphicFramePr>
          <p:nvPr>
            <p:extLst>
              <p:ext uri="{D42A27DB-BD31-4B8C-83A1-F6EECF244321}">
                <p14:modId xmlns:p14="http://schemas.microsoft.com/office/powerpoint/2010/main" val="2223064448"/>
              </p:ext>
            </p:extLst>
          </p:nvPr>
        </p:nvGraphicFramePr>
        <p:xfrm>
          <a:off x="7216775" y="5562600"/>
          <a:ext cx="1851025" cy="403225"/>
        </p:xfrm>
        <a:graphic>
          <a:graphicData uri="http://schemas.openxmlformats.org/presentationml/2006/ole">
            <mc:AlternateContent xmlns:mc="http://schemas.openxmlformats.org/markup-compatibility/2006">
              <mc:Choice xmlns:v="urn:schemas-microsoft-com:vml" Requires="v">
                <p:oleObj spid="_x0000_s594026" name="Equation" r:id="rId6" imgW="990360" imgH="215640" progId="Equation.3">
                  <p:embed/>
                </p:oleObj>
              </mc:Choice>
              <mc:Fallback>
                <p:oleObj name="Equation" r:id="rId6" imgW="990360" imgH="21564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6775" y="5562600"/>
                        <a:ext cx="1851025"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26" name="Object 6"/>
          <p:cNvGraphicFramePr>
            <a:graphicFrameLocks noChangeAspect="1"/>
          </p:cNvGraphicFramePr>
          <p:nvPr>
            <p:extLst>
              <p:ext uri="{D42A27DB-BD31-4B8C-83A1-F6EECF244321}">
                <p14:modId xmlns:p14="http://schemas.microsoft.com/office/powerpoint/2010/main" val="1597894941"/>
              </p:ext>
            </p:extLst>
          </p:nvPr>
        </p:nvGraphicFramePr>
        <p:xfrm>
          <a:off x="4572000" y="1219200"/>
          <a:ext cx="3962400" cy="1919004"/>
        </p:xfrm>
        <a:graphic>
          <a:graphicData uri="http://schemas.openxmlformats.org/presentationml/2006/ole">
            <mc:AlternateContent xmlns:mc="http://schemas.openxmlformats.org/markup-compatibility/2006">
              <mc:Choice xmlns:v="urn:schemas-microsoft-com:vml" Requires="v">
                <p:oleObj spid="_x0000_s594027" name="Equation" r:id="rId8" imgW="2044440" imgH="990360" progId="Equation.3">
                  <p:embed/>
                </p:oleObj>
              </mc:Choice>
              <mc:Fallback>
                <p:oleObj name="Equation" r:id="rId8" imgW="2044440" imgH="99036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1219200"/>
                        <a:ext cx="3962400" cy="19190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93927" name="Picture 7" descr="C:\Documents and Settings\Administrator\My Documents\Teaching courses\Solutions manuals\Mechanics of Materials  5E              Beer and Johnston\Images\Chapter 9\color_art\bee29389_09_08.jpg"/>
          <p:cNvPicPr>
            <a:picLocks noChangeAspect="1" noChangeArrowheads="1"/>
          </p:cNvPicPr>
          <p:nvPr/>
        </p:nvPicPr>
        <p:blipFill>
          <a:blip r:embed="rId10" cstate="print"/>
          <a:srcRect t="2535"/>
          <a:stretch>
            <a:fillRect/>
          </a:stretch>
        </p:blipFill>
        <p:spPr bwMode="auto">
          <a:xfrm>
            <a:off x="152400" y="762000"/>
            <a:ext cx="3657600" cy="5859463"/>
          </a:xfrm>
          <a:prstGeom prst="rect">
            <a:avLst/>
          </a:prstGeom>
          <a:noFill/>
        </p:spPr>
      </p:pic>
      <p:graphicFrame>
        <p:nvGraphicFramePr>
          <p:cNvPr id="593928" name="Object 8"/>
          <p:cNvGraphicFramePr>
            <a:graphicFrameLocks noChangeAspect="1"/>
          </p:cNvGraphicFramePr>
          <p:nvPr>
            <p:extLst>
              <p:ext uri="{D42A27DB-BD31-4B8C-83A1-F6EECF244321}">
                <p14:modId xmlns:p14="http://schemas.microsoft.com/office/powerpoint/2010/main" val="2479633065"/>
              </p:ext>
            </p:extLst>
          </p:nvPr>
        </p:nvGraphicFramePr>
        <p:xfrm>
          <a:off x="7159625" y="5049292"/>
          <a:ext cx="1908175" cy="411162"/>
        </p:xfrm>
        <a:graphic>
          <a:graphicData uri="http://schemas.openxmlformats.org/presentationml/2006/ole">
            <mc:AlternateContent xmlns:mc="http://schemas.openxmlformats.org/markup-compatibility/2006">
              <mc:Choice xmlns:v="urn:schemas-microsoft-com:vml" Requires="v">
                <p:oleObj spid="_x0000_s594028" name="Equation" r:id="rId11" imgW="1002960" imgH="215640" progId="Equation.3">
                  <p:embed/>
                </p:oleObj>
              </mc:Choice>
              <mc:Fallback>
                <p:oleObj name="Equation" r:id="rId11" imgW="1002960" imgH="21564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59625" y="5049292"/>
                        <a:ext cx="1908175"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3FD5032F-D114-428C-A705-DA6E2CA8D2B6}"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1</a:t>
            </a:r>
            <a:endParaRPr lang="en-US" dirty="0"/>
          </a:p>
        </p:txBody>
      </p:sp>
      <p:sp>
        <p:nvSpPr>
          <p:cNvPr id="10" name="Slide Number Placeholder 2"/>
          <p:cNvSpPr>
            <a:spLocks noGrp="1"/>
          </p:cNvSpPr>
          <p:nvPr>
            <p:ph type="sldNum" sz="quarter" idx="12"/>
          </p:nvPr>
        </p:nvSpPr>
        <p:spPr/>
        <p:txBody>
          <a:bodyPr/>
          <a:lstStyle/>
          <a:p>
            <a:fld id="{4D9DF38E-BC04-4EF1-9C79-61FBE5B74BEB}" type="slidenum">
              <a:rPr lang="en-US" smtClean="0"/>
              <a:pPr/>
              <a:t>8</a:t>
            </a:fld>
            <a:endParaRPr lang="en-US" dirty="0"/>
          </a:p>
        </p:txBody>
      </p:sp>
      <p:sp>
        <p:nvSpPr>
          <p:cNvPr id="9" name="Text Box 2"/>
          <p:cNvSpPr txBox="1">
            <a:spLocks noChangeArrowheads="1"/>
          </p:cNvSpPr>
          <p:nvPr/>
        </p:nvSpPr>
        <p:spPr bwMode="auto">
          <a:xfrm>
            <a:off x="1" y="640140"/>
            <a:ext cx="4419599" cy="1631216"/>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9-1: </a:t>
            </a:r>
            <a:r>
              <a:rPr lang="en-US" sz="2200" dirty="0" smtClean="0">
                <a:latin typeface="Times New Roman" panose="02020603050405020304" pitchFamily="18" charset="0"/>
                <a:cs typeface="Times New Roman" panose="02020603050405020304" pitchFamily="18" charset="0"/>
              </a:rPr>
              <a:t>For the loading shown, determine </a:t>
            </a:r>
            <a:r>
              <a:rPr lang="en-US" sz="2200" b="1" dirty="0" smtClean="0">
                <a:latin typeface="Times New Roman" panose="02020603050405020304" pitchFamily="18" charset="0"/>
                <a:cs typeface="Times New Roman" panose="02020603050405020304" pitchFamily="18" charset="0"/>
              </a:rPr>
              <a:t>(a)</a:t>
            </a:r>
            <a:r>
              <a:rPr lang="en-US" sz="2200" dirty="0" smtClean="0">
                <a:latin typeface="Times New Roman" panose="02020603050405020304" pitchFamily="18" charset="0"/>
                <a:cs typeface="Times New Roman" panose="02020603050405020304" pitchFamily="18" charset="0"/>
              </a:rPr>
              <a:t> the equation of the elastic curve for the cantilever beam AB, </a:t>
            </a:r>
            <a:r>
              <a:rPr lang="en-US" sz="2200" b="1" dirty="0" smtClean="0">
                <a:latin typeface="Times New Roman" panose="02020603050405020304" pitchFamily="18" charset="0"/>
                <a:cs typeface="Times New Roman" panose="02020603050405020304" pitchFamily="18" charset="0"/>
              </a:rPr>
              <a:t>(b)</a:t>
            </a:r>
            <a:r>
              <a:rPr lang="en-US" sz="2200" dirty="0" smtClean="0">
                <a:latin typeface="Times New Roman" panose="02020603050405020304" pitchFamily="18" charset="0"/>
                <a:cs typeface="Times New Roman" panose="02020603050405020304" pitchFamily="18" charset="0"/>
              </a:rPr>
              <a:t> the deflection at the free end, </a:t>
            </a:r>
            <a:r>
              <a:rPr lang="en-US" sz="2200" b="1" dirty="0" smtClean="0">
                <a:latin typeface="Times New Roman" panose="02020603050405020304" pitchFamily="18" charset="0"/>
                <a:cs typeface="Times New Roman" panose="02020603050405020304" pitchFamily="18" charset="0"/>
              </a:rPr>
              <a:t>(c)</a:t>
            </a:r>
            <a:r>
              <a:rPr lang="en-US" sz="2200" dirty="0" smtClean="0">
                <a:latin typeface="Times New Roman" panose="02020603050405020304" pitchFamily="18" charset="0"/>
                <a:cs typeface="Times New Roman" panose="02020603050405020304" pitchFamily="18" charset="0"/>
              </a:rPr>
              <a:t> the slope at the free end.</a:t>
            </a:r>
            <a:endParaRPr lang="en-US" sz="2200" baseline="-25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1163" y="533400"/>
            <a:ext cx="4682837" cy="1981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1</a:t>
            </a:r>
            <a:endParaRPr lang="en-US" dirty="0"/>
          </a:p>
        </p:txBody>
      </p:sp>
      <p:sp>
        <p:nvSpPr>
          <p:cNvPr id="10" name="Slide Number Placeholder 2"/>
          <p:cNvSpPr>
            <a:spLocks noGrp="1"/>
          </p:cNvSpPr>
          <p:nvPr>
            <p:ph type="sldNum" sz="quarter" idx="12"/>
          </p:nvPr>
        </p:nvSpPr>
        <p:spPr/>
        <p:txBody>
          <a:bodyPr/>
          <a:lstStyle/>
          <a:p>
            <a:fld id="{4D9DF38E-BC04-4EF1-9C79-61FBE5B74BEB}" type="slidenum">
              <a:rPr lang="en-US" smtClean="0"/>
              <a:pPr/>
              <a:t>9</a:t>
            </a:fld>
            <a:endParaRPr lang="en-US" dirty="0"/>
          </a:p>
        </p:txBody>
      </p:sp>
    </p:spTree>
    <p:extLst>
      <p:ext uri="{BB962C8B-B14F-4D97-AF65-F5344CB8AC3E}">
        <p14:creationId xmlns:p14="http://schemas.microsoft.com/office/powerpoint/2010/main" val="2192777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5315</TotalTime>
  <Words>753</Words>
  <Application>Microsoft Office PowerPoint</Application>
  <PresentationFormat>On-screen Show (4:3)</PresentationFormat>
  <Paragraphs>123</Paragraphs>
  <Slides>32</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Theme1</vt:lpstr>
      <vt:lpstr>Equation</vt:lpstr>
      <vt:lpstr>PowerPoint Presentation</vt:lpstr>
      <vt:lpstr>Introduction</vt:lpstr>
      <vt:lpstr>Deformation Under Transverse Loading</vt:lpstr>
      <vt:lpstr>Deformation Under Transverse Loading</vt:lpstr>
      <vt:lpstr>Equation of the Elastic Curve</vt:lpstr>
      <vt:lpstr>Equation of the Elastic Curve</vt:lpstr>
      <vt:lpstr>Equation of the Elastic Curve</vt:lpstr>
      <vt:lpstr>Example 1</vt:lpstr>
      <vt:lpstr>Example 1</vt:lpstr>
      <vt:lpstr>Example 1</vt:lpstr>
      <vt:lpstr>Example 2</vt:lpstr>
      <vt:lpstr>Example 2</vt:lpstr>
      <vt:lpstr>Example 3</vt:lpstr>
      <vt:lpstr>Example 3</vt:lpstr>
      <vt:lpstr>Direct Determination of the Elastic Curve</vt:lpstr>
      <vt:lpstr>Statically Indeterminate Beams</vt:lpstr>
      <vt:lpstr>Example 4</vt:lpstr>
      <vt:lpstr>Example 4</vt:lpstr>
      <vt:lpstr>Example 5</vt:lpstr>
      <vt:lpstr>Example 5</vt:lpstr>
      <vt:lpstr>Example 6</vt:lpstr>
      <vt:lpstr>Example 6</vt:lpstr>
      <vt:lpstr>Method of Superposition</vt:lpstr>
      <vt:lpstr>Example 7</vt:lpstr>
      <vt:lpstr>Example 7</vt:lpstr>
      <vt:lpstr>Example 7</vt:lpstr>
      <vt:lpstr>Example 8</vt:lpstr>
      <vt:lpstr>Example 8</vt:lpstr>
      <vt:lpstr>Example 8</vt:lpstr>
      <vt:lpstr>Example 9</vt:lpstr>
      <vt:lpstr>Example 9</vt:lpstr>
      <vt:lpstr>Example 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userr</cp:lastModifiedBy>
  <cp:revision>685</cp:revision>
  <dcterms:created xsi:type="dcterms:W3CDTF">2008-11-28T15:58:11Z</dcterms:created>
  <dcterms:modified xsi:type="dcterms:W3CDTF">2018-01-19T08:58:06Z</dcterms:modified>
</cp:coreProperties>
</file>